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56" r:id="rId2"/>
    <p:sldId id="257" r:id="rId3"/>
    <p:sldId id="258" r:id="rId4"/>
    <p:sldId id="292" r:id="rId5"/>
    <p:sldId id="295" r:id="rId6"/>
    <p:sldId id="297" r:id="rId7"/>
    <p:sldId id="261" r:id="rId8"/>
    <p:sldId id="262" r:id="rId9"/>
    <p:sldId id="269" r:id="rId10"/>
    <p:sldId id="293" r:id="rId11"/>
    <p:sldId id="289" r:id="rId12"/>
    <p:sldId id="296" r:id="rId13"/>
    <p:sldId id="268" r:id="rId14"/>
    <p:sldId id="264" r:id="rId15"/>
    <p:sldId id="291" r:id="rId16"/>
    <p:sldId id="267" r:id="rId17"/>
    <p:sldId id="288" r:id="rId18"/>
    <p:sldId id="273" r:id="rId19"/>
    <p:sldId id="274" r:id="rId20"/>
    <p:sldId id="294" r:id="rId21"/>
    <p:sldId id="275" r:id="rId22"/>
    <p:sldId id="276" r:id="rId23"/>
    <p:sldId id="277" r:id="rId24"/>
    <p:sldId id="290" r:id="rId25"/>
    <p:sldId id="278" r:id="rId26"/>
    <p:sldId id="279" r:id="rId27"/>
    <p:sldId id="280" r:id="rId28"/>
    <p:sldId id="281" r:id="rId29"/>
    <p:sldId id="287" r:id="rId30"/>
    <p:sldId id="282" r:id="rId31"/>
    <p:sldId id="283" r:id="rId32"/>
    <p:sldId id="284" r:id="rId33"/>
    <p:sldId id="285" r:id="rId34"/>
    <p:sldId id="286"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5B8"/>
    <a:srgbClr val="376EC8"/>
    <a:srgbClr val="3A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59"/>
    <p:restoredTop sz="91837"/>
  </p:normalViewPr>
  <p:slideViewPr>
    <p:cSldViewPr snapToGrid="0">
      <p:cViewPr varScale="1">
        <p:scale>
          <a:sx n="150" d="100"/>
          <a:sy n="150" d="100"/>
        </p:scale>
        <p:origin x="168" y="2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1T00:40:34.641"/>
    </inkml:context>
    <inkml:brush xml:id="br0">
      <inkml:brushProperty name="width" value="0.05" units="cm"/>
      <inkml:brushProperty name="height" value="0.05" units="cm"/>
      <inkml:brushProperty name="color" value="#E71224"/>
    </inkml:brush>
  </inkml:definitions>
  <inkml:trace contextRef="#ctx0" brushRef="#br0">1111 402 24575,'-39'0'0,"-10"0"0,-39 0 0,-8 0 0,45 0 0,0 0 0,-48 0 0,11 6 0,13 7 0,13 8 0,11 4 0,11-3 0,15-5 0,6-3 0,-1 1 0,-3 1 0,-4 2 0,2 1 0,6-4 0,8-3 0,1 0 0,-4 8 0,-5 12 0,-6 17 0,-1 15 0,3 8 0,5 2 0,7-5 0,6-6 0,3-4 0,4-4 0,3 0 0,5-1 0,8-5 0,4 0 0,4-3 0,5-2 0,2 2 0,3-1 0,0-7 0,-3-5 0,6-8 0,7-6 0,16 0 0,19-2 0,-30-9 0,2-1 0,10-1 0,2-1 0,8-1 0,1-1 0,6-1 0,-1-1 0,-2 0 0,0-1 0,-1 1 0,0-2 0,-2 1 0,1-1 0,2-1 0,-1-1 0,0-1 0,-1-1 0,-2-2 0,0 0 0,-5-2 0,-2 0 0,-7 0 0,0-1 0,-4-1 0,-1-2 0,38-12 0,-12-4 0,-11-3 0,-9-2 0,-5-8 0,-4-5 0,0-8 0,-6-1 0,-7 5 0,-9 7 0,-8 12 0,-5 2 0,1-5 0,3-13 0,3-10 0,1-4 0,-3 4 0,-3 7 0,-6 0 0,-5 1 0,-4-3 0,-3-4 0,-3-1 0,-12-5 0,-17-2 0,-15 0 0,-15 3 0,-7 5 0,-6 5 0,-7 3 0,-3 5 0,0 3 0,2 7 0,2 6 0,7 5 0,4 9 0,2 5 0,-3 4 0,-4 5 0,-5 0 0,-6 4 0,3 3 0,6 4 0,4 4 0,9 1 0,2 1 0,7-1 0,13-2 0,14-2 0,12-4 0,3 0 0,-1 4 0,-3 4 0,-2 2 0,4-1 0,5-4 0,5-6 0,-3 1 0,-7 2 0,-5 6 0,-3 4 0,3-2 0,8-5 0,6-6 0,4-3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5ab1ea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trade system, combined with floating exchange rates and freer capital flows</a:t>
            </a:r>
            <a:endParaRPr dirty="0"/>
          </a:p>
        </p:txBody>
      </p:sp>
      <p:sp>
        <p:nvSpPr>
          <p:cNvPr id="133" name="Google Shape;133;g295ab1ea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94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d53e224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g32d53e224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44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8fc1e5800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38fc1e5800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fc1e580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38fc1e580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cc1a2d9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“trade and economic endeavour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a:br>
            <a:br>
              <a:rPr lang="en-US"/>
            </a:br>
            <a:r>
              <a:rPr lang="en-US"/>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a:p>
        </p:txBody>
      </p:sp>
      <p:sp>
        <p:nvSpPr>
          <p:cNvPr id="60" name="Google Shape;60;g2dcc1a2d9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81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8fc1e580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338fc1e5800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8fc1e5800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it’s hard to know the counterfactual of reform effect of  when joiners are not in WTO, we can still get some effect</a:t>
            </a:r>
            <a:endParaRPr dirty="0"/>
          </a:p>
        </p:txBody>
      </p:sp>
      <p:sp>
        <p:nvSpPr>
          <p:cNvPr id="248" name="Google Shape;248;g338fc1e5800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8fc1e5800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38fc1e5800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8fc1e5800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38fc1e5800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2d53e224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2d53e224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53e224d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g32d53e224d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d53e224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3" name="Google Shape;283;g32d53e224d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947c5f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3947c5f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fc1e5800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8" name="Google Shape;298;g338fc1e5800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263de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 name="Google Shape;78;g296263de2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081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f882f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338f882f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8fc1e580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38fc1e580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826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351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customXml" Target="../ink/ink1.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65995" y="25055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p:nvPr/>
        </p:nvSpPr>
        <p:spPr>
          <a:xfrm>
            <a:off x="1217274" y="1327600"/>
            <a:ext cx="7243331" cy="58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600" b="1" dirty="0">
                <a:solidFill>
                  <a:schemeClr val="dk1"/>
                </a:solidFill>
              </a:rPr>
              <a:t>The Globalization Origins of Autocratic Rise</a:t>
            </a:r>
            <a:r>
              <a:rPr lang="en-US" sz="2700" b="1" dirty="0">
                <a:solidFill>
                  <a:schemeClr val="dk1"/>
                </a:solidFill>
              </a:rPr>
              <a:t> </a:t>
            </a:r>
            <a:endParaRPr sz="2700" b="1" dirty="0">
              <a:solidFill>
                <a:schemeClr val="dk1"/>
              </a:solidFill>
            </a:endParaRPr>
          </a:p>
          <a:p>
            <a:pPr marL="0" marR="0" lvl="0" indent="0" algn="l" rtl="0">
              <a:lnSpc>
                <a:spcPct val="90000"/>
              </a:lnSpc>
              <a:spcBef>
                <a:spcPts val="0"/>
              </a:spcBef>
              <a:spcAft>
                <a:spcPts val="0"/>
              </a:spcAft>
              <a:buNone/>
            </a:pPr>
            <a:endParaRPr sz="2700" b="1" dirty="0">
              <a:solidFill>
                <a:schemeClr val="dk1"/>
              </a:solidFill>
            </a:endParaRPr>
          </a:p>
          <a:p>
            <a:pPr marL="0" marR="0" lvl="0" indent="0" algn="l" rtl="0">
              <a:lnSpc>
                <a:spcPct val="90000"/>
              </a:lnSpc>
              <a:spcBef>
                <a:spcPts val="0"/>
              </a:spcBef>
              <a:spcAft>
                <a:spcPts val="0"/>
              </a:spcAft>
              <a:buNone/>
            </a:pPr>
            <a:r>
              <a:rPr lang="en-US" sz="2100" b="1" dirty="0">
                <a:solidFill>
                  <a:schemeClr val="dk1"/>
                </a:solidFill>
              </a:rPr>
              <a:t>    </a:t>
            </a:r>
            <a:endParaRPr sz="2400" b="1" dirty="0">
              <a:solidFill>
                <a:schemeClr val="dk1"/>
              </a:solidFill>
            </a:endParaRPr>
          </a:p>
        </p:txBody>
      </p:sp>
      <p:sp>
        <p:nvSpPr>
          <p:cNvPr id="56" name="Google Shape;56;p13"/>
          <p:cNvSpPr txBox="1"/>
          <p:nvPr/>
        </p:nvSpPr>
        <p:spPr>
          <a:xfrm>
            <a:off x="3202648" y="3368500"/>
            <a:ext cx="3096600" cy="11354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504"/>
              </a:spcBef>
              <a:spcAft>
                <a:spcPts val="0"/>
              </a:spcAft>
              <a:buNone/>
            </a:pPr>
            <a:r>
              <a:rPr lang="en-US" sz="1512" b="1" i="0" u="none" strike="noStrike" cap="none" dirty="0">
                <a:solidFill>
                  <a:schemeClr val="dk1"/>
                </a:solidFill>
                <a:latin typeface="Arial"/>
                <a:ea typeface="Arial"/>
                <a:cs typeface="Arial"/>
                <a:sym typeface="Arial"/>
              </a:rPr>
              <a:t>George Yean</a:t>
            </a:r>
            <a:endParaRPr sz="1512" b="1" dirty="0">
              <a:solidFill>
                <a:schemeClr val="dk1"/>
              </a:solidFill>
            </a:endParaRPr>
          </a:p>
          <a:p>
            <a:pPr marL="0" marR="0" lvl="0" indent="0" algn="l" rtl="0">
              <a:lnSpc>
                <a:spcPct val="100000"/>
              </a:lnSpc>
              <a:spcBef>
                <a:spcPts val="504"/>
              </a:spcBef>
              <a:spcAft>
                <a:spcPts val="0"/>
              </a:spcAft>
              <a:buNone/>
            </a:pPr>
            <a:r>
              <a:rPr lang="en-US" sz="1200" b="1" dirty="0">
                <a:solidFill>
                  <a:schemeClr val="dk1"/>
                </a:solidFill>
              </a:rPr>
              <a:t>Department of Government</a:t>
            </a:r>
          </a:p>
          <a:p>
            <a:pPr marL="0" marR="0" lvl="0" indent="0" algn="l" rtl="0">
              <a:lnSpc>
                <a:spcPct val="100000"/>
              </a:lnSpc>
              <a:spcBef>
                <a:spcPts val="504"/>
              </a:spcBef>
              <a:spcAft>
                <a:spcPts val="0"/>
              </a:spcAft>
              <a:buNone/>
            </a:pPr>
            <a:r>
              <a:rPr lang="en-US" sz="1200" b="1" dirty="0">
                <a:solidFill>
                  <a:schemeClr val="dk1"/>
                </a:solidFill>
              </a:rPr>
              <a:t>Harvard University</a:t>
            </a:r>
          </a:p>
          <a:p>
            <a:pPr marL="0" marR="0" lvl="0" indent="0" algn="l" rtl="0">
              <a:lnSpc>
                <a:spcPct val="100000"/>
              </a:lnSpc>
              <a:spcBef>
                <a:spcPts val="504"/>
              </a:spcBef>
              <a:spcAft>
                <a:spcPts val="0"/>
              </a:spcAft>
              <a:buNone/>
            </a:pPr>
            <a:r>
              <a:rPr lang="en-US" sz="1200" b="1" dirty="0">
                <a:solidFill>
                  <a:schemeClr val="dk1"/>
                </a:solidFill>
              </a:rPr>
              <a:t>APSA, 2025</a:t>
            </a:r>
            <a:endParaRPr sz="1200" b="1" dirty="0">
              <a:solidFill>
                <a:schemeClr val="dk1"/>
              </a:solidFill>
            </a:endParaRPr>
          </a:p>
        </p:txBody>
      </p:sp>
      <p:sp>
        <p:nvSpPr>
          <p:cNvPr id="57" name="Google Shape;57;p13"/>
          <p:cNvSpPr txBox="1"/>
          <p:nvPr/>
        </p:nvSpPr>
        <p:spPr>
          <a:xfrm>
            <a:off x="1240950" y="1849450"/>
            <a:ext cx="73452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Font typeface="Arial"/>
              <a:buNone/>
            </a:pPr>
            <a:r>
              <a:rPr lang="en-US" sz="1600" dirty="0">
                <a:solidFill>
                  <a:schemeClr val="dk1"/>
                </a:solidFill>
              </a:rPr>
              <a:t>Engaged Reformers, Autocratic Advantages, and the Post-Cold War Reversal</a:t>
            </a:r>
            <a:endParaRPr sz="18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16913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e.g. Trade</a:t>
            </a:r>
            <a:endParaRPr sz="1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80507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Transformation: Institutional Reform</a:t>
            </a:r>
            <a:endParaRPr sz="2400" b="1" i="0" u="none" strike="noStrike" cap="none" dirty="0">
              <a:solidFill>
                <a:schemeClr val="lt1"/>
              </a:solidFill>
            </a:endParaRPr>
          </a:p>
        </p:txBody>
      </p:sp>
      <p:pic>
        <p:nvPicPr>
          <p:cNvPr id="166" name="Google Shape;166;p25"/>
          <p:cNvPicPr preferRelativeResize="0"/>
          <p:nvPr/>
        </p:nvPicPr>
        <p:blipFill>
          <a:blip r:embed="rId3">
            <a:alphaModFix/>
          </a:blip>
          <a:stretch>
            <a:fillRect/>
          </a:stretch>
        </p:blipFill>
        <p:spPr>
          <a:xfrm>
            <a:off x="0" y="1279300"/>
            <a:ext cx="6000251" cy="3467626"/>
          </a:xfrm>
          <a:prstGeom prst="rect">
            <a:avLst/>
          </a:prstGeom>
          <a:noFill/>
          <a:ln>
            <a:noFill/>
          </a:ln>
        </p:spPr>
      </p:pic>
      <p:sp>
        <p:nvSpPr>
          <p:cNvPr id="2" name="TextBox 1">
            <a:extLst>
              <a:ext uri="{FF2B5EF4-FFF2-40B4-BE49-F238E27FC236}">
                <a16:creationId xmlns:a16="http://schemas.microsoft.com/office/drawing/2014/main" id="{7DC83628-C791-4632-EF68-58FF7EE0BD26}"/>
              </a:ext>
            </a:extLst>
          </p:cNvPr>
          <p:cNvSpPr txBox="1"/>
          <p:nvPr/>
        </p:nvSpPr>
        <p:spPr>
          <a:xfrm>
            <a:off x="6000251" y="1984248"/>
            <a:ext cx="3015733" cy="121571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Both autocracies and democracies</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Market</a:t>
            </a:r>
            <a:r>
              <a:rPr lang="en-US" altLang="zh-CN" sz="1200" dirty="0">
                <a:latin typeface="Calibri" panose="020F0502020204030204" pitchFamily="34" charset="0"/>
                <a:cs typeface="Calibri" panose="020F0502020204030204" pitchFamily="34" charset="0"/>
              </a:rPr>
              <a:t>-oriented </a:t>
            </a:r>
            <a:r>
              <a:rPr lang="en-US" sz="1200" dirty="0">
                <a:latin typeface="Calibri" panose="020F0502020204030204" pitchFamily="34" charset="0"/>
                <a:cs typeface="Calibri" panose="020F0502020204030204" pitchFamily="34" charset="0"/>
              </a:rPr>
              <a:t>&amp; institutional reform</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PR protection and </a:t>
            </a:r>
            <a:r>
              <a:rPr lang="en-US" sz="1200" dirty="0" err="1">
                <a:latin typeface="Calibri" panose="020F0502020204030204" pitchFamily="34" charset="0"/>
                <a:cs typeface="Calibri" panose="020F0502020204030204" pitchFamily="34" charset="0"/>
              </a:rPr>
              <a:t>RoL</a:t>
            </a:r>
            <a:r>
              <a:rPr lang="en-US" sz="1200" dirty="0">
                <a:latin typeface="Calibri" panose="020F0502020204030204" pitchFamily="34" charset="0"/>
                <a:cs typeface="Calibri" panose="020F0502020204030204" pitchFamily="34" charset="0"/>
              </a:rPr>
              <a:t> most important </a:t>
            </a:r>
            <a:r>
              <a:rPr lang="en-US" sz="1000" dirty="0">
                <a:solidFill>
                  <a:schemeClr val="tx2">
                    <a:lumMod val="90000"/>
                  </a:schemeClr>
                </a:solidFill>
                <a:latin typeface="Calibri" panose="020F0502020204030204" pitchFamily="34" charset="0"/>
                <a:cs typeface="Calibri" panose="020F0502020204030204" pitchFamily="34" charset="0"/>
              </a:rPr>
              <a:t>(Acemoglu et al. 2005)</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E.g. Turkmenistan vs. Azerbaijan</a:t>
            </a:r>
          </a:p>
        </p:txBody>
      </p:sp>
    </p:spTree>
    <p:extLst>
      <p:ext uri="{BB962C8B-B14F-4D97-AF65-F5344CB8AC3E}">
        <p14:creationId xmlns:p14="http://schemas.microsoft.com/office/powerpoint/2010/main" val="3280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47E73-50B4-A73D-AC0C-A6102C4CD923}"/>
              </a:ext>
            </a:extLst>
          </p:cNvPr>
          <p:cNvSpPr txBox="1"/>
          <p:nvPr/>
        </p:nvSpPr>
        <p:spPr>
          <a:xfrm>
            <a:off x="2618071" y="2048530"/>
            <a:ext cx="3262432" cy="523220"/>
          </a:xfrm>
          <a:prstGeom prst="rect">
            <a:avLst/>
          </a:prstGeom>
          <a:noFill/>
        </p:spPr>
        <p:txBody>
          <a:bodyPr wrap="none" rtlCol="0">
            <a:spAutoFit/>
          </a:bodyPr>
          <a:lstStyle/>
          <a:p>
            <a:r>
              <a:rPr lang="en-US" sz="2800" b="1" dirty="0"/>
              <a:t>Why autocracies?</a:t>
            </a:r>
          </a:p>
        </p:txBody>
      </p:sp>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Tree>
    <p:extLst>
      <p:ext uri="{BB962C8B-B14F-4D97-AF65-F5344CB8AC3E}">
        <p14:creationId xmlns:p14="http://schemas.microsoft.com/office/powerpoint/2010/main" val="1545652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Globalization: Taking “Autocratic Adv.” Seriously</a:t>
            </a:r>
            <a:endParaRPr sz="2400" b="1" i="0" u="none" strike="noStrike" cap="none" dirty="0">
              <a:solidFill>
                <a:schemeClr val="lt1"/>
              </a:solidFill>
            </a:endParaRPr>
          </a:p>
        </p:txBody>
      </p:sp>
      <p:sp>
        <p:nvSpPr>
          <p:cNvPr id="4" name="TextBox 3">
            <a:extLst>
              <a:ext uri="{FF2B5EF4-FFF2-40B4-BE49-F238E27FC236}">
                <a16:creationId xmlns:a16="http://schemas.microsoft.com/office/drawing/2014/main" id="{6FD6B1B0-3B41-A1CE-95E2-1022A97BE4DA}"/>
              </a:ext>
            </a:extLst>
          </p:cNvPr>
          <p:cNvSpPr txBox="1"/>
          <p:nvPr/>
        </p:nvSpPr>
        <p:spPr>
          <a:xfrm>
            <a:off x="367902" y="1422084"/>
            <a:ext cx="8110728" cy="2523768"/>
          </a:xfrm>
          <a:prstGeom prst="rect">
            <a:avLst/>
          </a:prstGeom>
          <a:noFill/>
        </p:spPr>
        <p:txBody>
          <a:bodyPr wrap="square">
            <a:spAutoFit/>
          </a:bodyPr>
          <a:lstStyle/>
          <a:p>
            <a:r>
              <a:rPr lang="en-US" sz="1200" i="1" dirty="0">
                <a:solidFill>
                  <a:srgbClr val="C00000"/>
                </a:solidFill>
                <a:latin typeface="Calibri" panose="020F0502020204030204" pitchFamily="34" charset="0"/>
                <a:cs typeface="Calibri" panose="020F0502020204030204" pitchFamily="34" charset="0"/>
              </a:rPr>
              <a:t>Dozens</a:t>
            </a:r>
            <a:r>
              <a:rPr lang="en-US" sz="1200" i="1" dirty="0">
                <a:latin typeface="Calibri" panose="020F0502020204030204" pitchFamily="34" charset="0"/>
                <a:cs typeface="Calibri" panose="020F0502020204030204" pitchFamily="34" charset="0"/>
              </a:rPr>
              <a:t> of stars in East/Southeast Asia, East Europe, and the Gulf region</a:t>
            </a:r>
          </a:p>
          <a:p>
            <a:endParaRPr lang="en-US" sz="1200" i="1" dirty="0">
              <a:latin typeface="Calibri" panose="020F0502020204030204" pitchFamily="34" charset="0"/>
              <a:cs typeface="Calibri" panose="020F0502020204030204" pitchFamily="34" charset="0"/>
            </a:endParaRPr>
          </a:p>
          <a:p>
            <a:r>
              <a:rPr lang="en-US" sz="1200" i="1" dirty="0">
                <a:solidFill>
                  <a:srgbClr val="C00000"/>
                </a:solidFill>
                <a:latin typeface="Calibri" panose="020F0502020204030204" pitchFamily="34" charset="0"/>
                <a:cs typeface="Calibri" panose="020F0502020204030204" pitchFamily="34" charset="0"/>
              </a:rPr>
              <a:t>Other</a:t>
            </a:r>
            <a:r>
              <a:rPr lang="en-US" sz="1200" i="1" dirty="0">
                <a:latin typeface="Calibri" panose="020F0502020204030204" pitchFamily="34" charset="0"/>
                <a:cs typeface="Calibri" panose="020F0502020204030204" pitchFamily="34" charset="0"/>
              </a:rPr>
              <a:t> cases (to varied degrees): </a:t>
            </a:r>
          </a:p>
          <a:p>
            <a:pPr>
              <a:spcBef>
                <a:spcPts val="600"/>
              </a:spcBef>
            </a:pPr>
            <a:r>
              <a:rPr lang="en-US" sz="1200" i="1" dirty="0">
                <a:latin typeface="Calibri" panose="020F0502020204030204" pitchFamily="34" charset="0"/>
                <a:cs typeface="Calibri" panose="020F0502020204030204" pitchFamily="34" charset="0"/>
              </a:rPr>
              <a:t>… Pinochet’s Chile (1980/90s); Franco’s Spain (1959–1974); Junta’s Brazil (1968-1973); Salazar’s Portugal (1960s); PRI’s Mexico (1980/90s); Fujimori’s Peru (1993–1999); Trujillo’s Dominican Re- public (1950/60s); Colombia (1958-1974); Argentina (1966-83); dos Santos’ Angola (2002–2008); Ben Ali’s Tunisia (1990–2010); Kagame’s Rwanda (2000–2019); Botswana (1966–1980); Zenawi’s Ethiopia (2004–2012); Obiang’s Equatorial Guinea (1996–2008); Mubarak’s Egypt (1990s–2005); Mohammad’s Morocco (1999–2008) …</a:t>
            </a:r>
          </a:p>
          <a:p>
            <a:pPr>
              <a:spcBef>
                <a:spcPts val="600"/>
              </a:spcBef>
            </a:pPr>
            <a:endParaRPr lang="en-US" i="1" dirty="0">
              <a:latin typeface="Calibri" panose="020F0502020204030204" pitchFamily="34" charset="0"/>
              <a:cs typeface="Calibri" panose="020F0502020204030204" pitchFamily="34" charset="0"/>
            </a:endParaRPr>
          </a:p>
          <a:p>
            <a:pPr>
              <a:spcBef>
                <a:spcPts val="600"/>
              </a:spcBef>
            </a:pPr>
            <a:endParaRPr lang="en-US" i="1" dirty="0">
              <a:latin typeface="Calibri" panose="020F0502020204030204" pitchFamily="34" charset="0"/>
              <a:cs typeface="Calibri" panose="020F0502020204030204" pitchFamily="34" charset="0"/>
            </a:endParaRPr>
          </a:p>
          <a:p>
            <a:pPr>
              <a:spcBef>
                <a:spcPts val="600"/>
              </a:spcBef>
            </a:pPr>
            <a:endParaRPr lang="en-US" i="1" dirty="0">
              <a:latin typeface="Calibri" panose="020F0502020204030204" pitchFamily="34" charset="0"/>
              <a:cs typeface="Calibri" panose="020F0502020204030204" pitchFamily="34" charset="0"/>
            </a:endParaRPr>
          </a:p>
        </p:txBody>
      </p:sp>
      <p:sp>
        <p:nvSpPr>
          <p:cNvPr id="5" name="Google Shape;126;p20">
            <a:extLst>
              <a:ext uri="{FF2B5EF4-FFF2-40B4-BE49-F238E27FC236}">
                <a16:creationId xmlns:a16="http://schemas.microsoft.com/office/drawing/2014/main" id="{57CE91E7-9567-72A7-32DD-B7A70B9C49CA}"/>
              </a:ext>
            </a:extLst>
          </p:cNvPr>
          <p:cNvSpPr txBox="1"/>
          <p:nvPr/>
        </p:nvSpPr>
        <p:spPr>
          <a:xfrm>
            <a:off x="152828" y="3405504"/>
            <a:ext cx="5032630" cy="1338798"/>
          </a:xfrm>
          <a:prstGeom prst="rect">
            <a:avLst/>
          </a:prstGeom>
          <a:noFill/>
          <a:ln>
            <a:noFill/>
          </a:ln>
        </p:spPr>
        <p:txBody>
          <a:bodyPr spcFirstLastPara="1" wrap="square" lIns="91425" tIns="91425" rIns="91425" bIns="91425" anchor="t" anchorCtr="0">
            <a:spAutoFit/>
          </a:bodyPr>
          <a:lstStyle/>
          <a:p>
            <a:pPr marL="120650" lvl="0" algn="l" rtl="0">
              <a:lnSpc>
                <a:spcPct val="150000"/>
              </a:lnSpc>
              <a:spcBef>
                <a:spcPts val="0"/>
              </a:spcBef>
              <a:spcAft>
                <a:spcPts val="0"/>
              </a:spcAft>
              <a:buClr>
                <a:schemeClr val="dk1"/>
              </a:buClr>
              <a:buSzPts val="1700"/>
            </a:pPr>
            <a:r>
              <a:rPr lang="en-US" b="1" dirty="0">
                <a:solidFill>
                  <a:schemeClr val="dk1"/>
                </a:solidFill>
                <a:latin typeface="Calibri" panose="020F0502020204030204" pitchFamily="34" charset="0"/>
                <a:cs typeface="Calibri" panose="020F0502020204030204" pitchFamily="34" charset="0"/>
              </a:rPr>
              <a:t>  Three determinants:</a:t>
            </a:r>
            <a:endParaRPr b="1"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Reformed Institutions (PR protection, </a:t>
            </a:r>
            <a:r>
              <a:rPr lang="en-US" sz="1200" dirty="0" err="1">
                <a:solidFill>
                  <a:schemeClr val="dk1"/>
                </a:solidFill>
                <a:latin typeface="Calibri" panose="020F0502020204030204" pitchFamily="34" charset="0"/>
                <a:cs typeface="Calibri" panose="020F0502020204030204" pitchFamily="34" charset="0"/>
              </a:rPr>
              <a:t>RoL</a:t>
            </a:r>
            <a:r>
              <a:rPr lang="en-US" sz="1200" dirty="0">
                <a:solidFill>
                  <a:schemeClr val="dk1"/>
                </a:solidFill>
                <a:latin typeface="Calibri" panose="020F0502020204030204" pitchFamily="34" charset="0"/>
                <a:cs typeface="Calibri" panose="020F0502020204030204" pitchFamily="34" charset="0"/>
              </a:rPr>
              <a:t> …)</a:t>
            </a:r>
            <a:endParaRPr sz="1200"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Expanded external markets (WTO expansion)</a:t>
            </a:r>
            <a:endParaRPr sz="1200"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Active state policy (infra., indus., trade …)</a:t>
            </a:r>
            <a:endParaRPr sz="1800" dirty="0">
              <a:solidFill>
                <a:schemeClr val="dk2"/>
              </a:solidFill>
              <a:latin typeface="Calibri" panose="020F0502020204030204" pitchFamily="34" charset="0"/>
              <a:cs typeface="Calibri" panose="020F0502020204030204" pitchFamily="34" charset="0"/>
            </a:endParaRPr>
          </a:p>
        </p:txBody>
      </p:sp>
      <p:sp>
        <p:nvSpPr>
          <p:cNvPr id="6" name="Left-Right Arrow 5">
            <a:extLst>
              <a:ext uri="{FF2B5EF4-FFF2-40B4-BE49-F238E27FC236}">
                <a16:creationId xmlns:a16="http://schemas.microsoft.com/office/drawing/2014/main" id="{B9BB73B7-83E2-2AF4-B343-51A28D066868}"/>
              </a:ext>
            </a:extLst>
          </p:cNvPr>
          <p:cNvSpPr/>
          <p:nvPr/>
        </p:nvSpPr>
        <p:spPr>
          <a:xfrm>
            <a:off x="4423266" y="4089886"/>
            <a:ext cx="486137" cy="240718"/>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2C839F0-3820-46D8-1FC5-36F8988ED638}"/>
              </a:ext>
            </a:extLst>
          </p:cNvPr>
          <p:cNvSpPr txBox="1"/>
          <p:nvPr/>
        </p:nvSpPr>
        <p:spPr>
          <a:xfrm>
            <a:off x="5532698" y="3551277"/>
            <a:ext cx="3611302" cy="1231106"/>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Growth/Development theories:</a:t>
            </a:r>
          </a:p>
          <a:p>
            <a:endParaRPr lang="en-US" sz="1200" dirty="0">
              <a:solidFill>
                <a:schemeClr val="dk1"/>
              </a:solidFill>
              <a:latin typeface="Calibri" panose="020F0502020204030204" pitchFamily="34" charset="0"/>
              <a:cs typeface="Calibri" panose="020F0502020204030204" pitchFamily="34" charset="0"/>
            </a:endParaRPr>
          </a:p>
          <a:p>
            <a:r>
              <a:rPr lang="en-US" sz="1200" dirty="0">
                <a:solidFill>
                  <a:schemeClr val="dk1"/>
                </a:solidFill>
                <a:latin typeface="Calibri" panose="020F0502020204030204" pitchFamily="34" charset="0"/>
                <a:cs typeface="Calibri" panose="020F0502020204030204" pitchFamily="34" charset="0"/>
              </a:rPr>
              <a:t>exogenous growth </a:t>
            </a:r>
            <a:r>
              <a:rPr lang="en-US" sz="700" dirty="0">
                <a:solidFill>
                  <a:srgbClr val="B7B7B7"/>
                </a:solidFill>
                <a:latin typeface="Calibri" panose="020F0502020204030204" pitchFamily="34" charset="0"/>
                <a:cs typeface="Calibri" panose="020F0502020204030204" pitchFamily="34" charset="0"/>
              </a:rPr>
              <a:t>(Solow 1957)</a:t>
            </a:r>
            <a:r>
              <a:rPr lang="en-US" sz="1200" dirty="0">
                <a:solidFill>
                  <a:schemeClr val="dk1"/>
                </a:solidFill>
                <a:latin typeface="Calibri" panose="020F0502020204030204" pitchFamily="34" charset="0"/>
                <a:cs typeface="Calibri" panose="020F0502020204030204" pitchFamily="34" charset="0"/>
              </a:rPr>
              <a:t> </a:t>
            </a:r>
          </a:p>
          <a:p>
            <a:r>
              <a:rPr lang="en-US" sz="1200" dirty="0">
                <a:solidFill>
                  <a:schemeClr val="dk1"/>
                </a:solidFill>
                <a:latin typeface="Calibri" panose="020F0502020204030204" pitchFamily="34" charset="0"/>
                <a:cs typeface="Calibri" panose="020F0502020204030204" pitchFamily="34" charset="0"/>
              </a:rPr>
              <a:t>endogenous growth </a:t>
            </a:r>
            <a:r>
              <a:rPr lang="en-US" sz="700" dirty="0">
                <a:solidFill>
                  <a:srgbClr val="B7B7B7"/>
                </a:solidFill>
                <a:latin typeface="Calibri" panose="020F0502020204030204" pitchFamily="34" charset="0"/>
                <a:cs typeface="Calibri" panose="020F0502020204030204" pitchFamily="34" charset="0"/>
              </a:rPr>
              <a:t>(Romer 1986) </a:t>
            </a:r>
          </a:p>
          <a:p>
            <a:r>
              <a:rPr lang="en-US" sz="1200" dirty="0">
                <a:solidFill>
                  <a:schemeClr val="dk1"/>
                </a:solidFill>
                <a:latin typeface="Calibri" panose="020F0502020204030204" pitchFamily="34" charset="0"/>
                <a:cs typeface="Calibri" panose="020F0502020204030204" pitchFamily="34" charset="0"/>
              </a:rPr>
              <a:t>institutional theory </a:t>
            </a:r>
            <a:r>
              <a:rPr lang="en-US" sz="700" dirty="0">
                <a:solidFill>
                  <a:srgbClr val="B7B7B7"/>
                </a:solidFill>
                <a:latin typeface="Calibri" panose="020F0502020204030204" pitchFamily="34" charset="0"/>
                <a:cs typeface="Calibri" panose="020F0502020204030204" pitchFamily="34" charset="0"/>
              </a:rPr>
              <a:t>(North 1990; Acemoglu et al. 2005)  </a:t>
            </a:r>
            <a:r>
              <a:rPr lang="en-US" sz="1200" dirty="0">
                <a:solidFill>
                  <a:schemeClr val="dk1"/>
                </a:solidFill>
                <a:latin typeface="Calibri" panose="020F0502020204030204" pitchFamily="34" charset="0"/>
                <a:cs typeface="Calibri" panose="020F0502020204030204" pitchFamily="34" charset="0"/>
              </a:rPr>
              <a:t>developmental state </a:t>
            </a:r>
            <a:r>
              <a:rPr lang="en-US" sz="700" dirty="0">
                <a:solidFill>
                  <a:srgbClr val="B7B7B7"/>
                </a:solidFill>
                <a:latin typeface="Calibri" panose="020F0502020204030204" pitchFamily="34" charset="0"/>
                <a:cs typeface="Calibri" panose="020F0502020204030204" pitchFamily="34" charset="0"/>
              </a:rPr>
              <a:t>(Evans 1995; Haggard 1990; Rodrik 2004)</a:t>
            </a:r>
            <a:endParaRPr lang="en-US" sz="12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1"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36" name="Google Shape;136;p2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Why Is Globalized Economy Different? (</a:t>
            </a:r>
            <a:r>
              <a:rPr lang="en-US" sz="2400" i="1" dirty="0">
                <a:solidFill>
                  <a:schemeClr val="bg1"/>
                </a:solidFill>
                <a:latin typeface="Calibri" panose="020F0502020204030204" pitchFamily="34" charset="0"/>
                <a:cs typeface="Calibri" panose="020F0502020204030204" pitchFamily="34" charset="0"/>
              </a:rPr>
              <a:t>vs.</a:t>
            </a:r>
            <a:r>
              <a:rPr lang="en-US" sz="2400" dirty="0">
                <a:solidFill>
                  <a:schemeClr val="bg1"/>
                </a:solidFill>
                <a:latin typeface="Calibri" panose="020F0502020204030204" pitchFamily="34" charset="0"/>
                <a:cs typeface="Calibri" panose="020F0502020204030204" pitchFamily="34" charset="0"/>
              </a:rPr>
              <a:t> enclosed</a:t>
            </a:r>
            <a:r>
              <a:rPr lang="en-US" sz="2400" b="1" dirty="0">
                <a:solidFill>
                  <a:schemeClr val="lt1"/>
                </a:solidFill>
              </a:rPr>
              <a:t>)</a:t>
            </a:r>
            <a:endParaRPr sz="2400" b="1" i="0" u="none" strike="noStrike" cap="none" dirty="0">
              <a:solidFill>
                <a:schemeClr val="lt1"/>
              </a:solidFill>
            </a:endParaRPr>
          </a:p>
        </p:txBody>
      </p:sp>
      <p:sp>
        <p:nvSpPr>
          <p:cNvPr id="137" name="Google Shape;137;p21"/>
          <p:cNvSpPr txBox="1"/>
          <p:nvPr/>
        </p:nvSpPr>
        <p:spPr>
          <a:xfrm>
            <a:off x="447625" y="1350975"/>
            <a:ext cx="8626800" cy="34182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Changing development logic</a:t>
            </a:r>
            <a:endParaRPr sz="1600" dirty="0">
              <a:solidFill>
                <a:schemeClr val="tx1">
                  <a:lumMod val="50000"/>
                  <a:lumOff val="50000"/>
                </a:schemeClr>
              </a:solidFill>
              <a:latin typeface="Calibri" panose="020F0502020204030204" pitchFamily="34" charset="0"/>
              <a:cs typeface="Calibri" panose="020F0502020204030204" pitchFamily="34" charset="0"/>
            </a:endParaRPr>
          </a:p>
          <a:p>
            <a:pPr marL="914400" lvl="1" indent="-336550" algn="l" rtl="0">
              <a:lnSpc>
                <a:spcPct val="115000"/>
              </a:lnSpc>
              <a:spcBef>
                <a:spcPts val="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Local factors globally comparable and </a:t>
            </a:r>
            <a:r>
              <a:rPr lang="en-US" sz="1200" dirty="0" err="1">
                <a:solidFill>
                  <a:schemeClr val="dk1"/>
                </a:solidFill>
                <a:latin typeface="Calibri" panose="020F0502020204030204" pitchFamily="34" charset="0"/>
                <a:cs typeface="Calibri" panose="020F0502020204030204" pitchFamily="34" charset="0"/>
              </a:rPr>
              <a:t>liquidatable</a:t>
            </a:r>
            <a:r>
              <a:rPr lang="en-US" sz="1200" dirty="0">
                <a:solidFill>
                  <a:schemeClr val="dk1"/>
                </a:solidFill>
                <a:latin typeface="Calibri" panose="020F0502020204030204" pitchFamily="34" charset="0"/>
                <a:cs typeface="Calibri" panose="020F0502020204030204" pitchFamily="34" charset="0"/>
              </a:rPr>
              <a:t> </a:t>
            </a:r>
          </a:p>
          <a:p>
            <a:pPr marL="914400" lvl="1" indent="-336550" algn="l" rtl="0">
              <a:lnSpc>
                <a:spcPct val="115000"/>
              </a:lnSpc>
              <a:spcBef>
                <a:spcPts val="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Earlier trade theory: comparative advantage, specialization </a:t>
            </a:r>
            <a:r>
              <a:rPr lang="en-US" sz="700" dirty="0">
                <a:solidFill>
                  <a:srgbClr val="B7B7B7"/>
                </a:solidFill>
                <a:latin typeface="Calibri" panose="020F0502020204030204" pitchFamily="34" charset="0"/>
                <a:cs typeface="Calibri" panose="020F0502020204030204" pitchFamily="34" charset="0"/>
              </a:rPr>
              <a:t>(H-O/R-V model)</a:t>
            </a:r>
            <a:endParaRPr sz="700" dirty="0">
              <a:solidFill>
                <a:srgbClr val="B7B7B7"/>
              </a:solidFill>
              <a:latin typeface="Calibri" panose="020F0502020204030204" pitchFamily="34" charset="0"/>
              <a:cs typeface="Calibri" panose="020F0502020204030204" pitchFamily="34" charset="0"/>
            </a:endParaRPr>
          </a:p>
          <a:p>
            <a:pPr marL="914400" lvl="1" indent="-336550" algn="l" rtl="0">
              <a:lnSpc>
                <a:spcPct val="115000"/>
              </a:lnSpc>
              <a:spcBef>
                <a:spcPts val="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Newer trade theory: scale, firm selection, GVC/FDI </a:t>
            </a:r>
            <a:r>
              <a:rPr lang="en-US" sz="700" dirty="0">
                <a:solidFill>
                  <a:srgbClr val="B7B7B7"/>
                </a:solidFill>
                <a:latin typeface="Calibri" panose="020F0502020204030204" pitchFamily="34" charset="0"/>
                <a:cs typeface="Calibri" panose="020F0502020204030204" pitchFamily="34" charset="0"/>
              </a:rPr>
              <a:t>(Krugman 1979; Grossman and </a:t>
            </a:r>
            <a:r>
              <a:rPr lang="en-US" sz="700" dirty="0" err="1">
                <a:solidFill>
                  <a:srgbClr val="B7B7B7"/>
                </a:solidFill>
                <a:latin typeface="Calibri" panose="020F0502020204030204" pitchFamily="34" charset="0"/>
                <a:cs typeface="Calibri" panose="020F0502020204030204" pitchFamily="34" charset="0"/>
              </a:rPr>
              <a:t>Helpman</a:t>
            </a:r>
            <a:r>
              <a:rPr lang="en-US" sz="700" dirty="0">
                <a:solidFill>
                  <a:srgbClr val="B7B7B7"/>
                </a:solidFill>
                <a:latin typeface="Calibri" panose="020F0502020204030204" pitchFamily="34" charset="0"/>
                <a:cs typeface="Calibri" panose="020F0502020204030204" pitchFamily="34" charset="0"/>
              </a:rPr>
              <a:t> 1991; Melitz 2003; </a:t>
            </a:r>
            <a:r>
              <a:rPr lang="en-US" sz="700" dirty="0" err="1">
                <a:solidFill>
                  <a:srgbClr val="B7B7B7"/>
                </a:solidFill>
                <a:latin typeface="Calibri" panose="020F0502020204030204" pitchFamily="34" charset="0"/>
                <a:cs typeface="Calibri" panose="020F0502020204030204" pitchFamily="34" charset="0"/>
              </a:rPr>
              <a:t>Antras</a:t>
            </a:r>
            <a:r>
              <a:rPr lang="en-US" sz="700" dirty="0">
                <a:solidFill>
                  <a:srgbClr val="B7B7B7"/>
                </a:solidFill>
                <a:latin typeface="Calibri" panose="020F0502020204030204" pitchFamily="34" charset="0"/>
                <a:cs typeface="Calibri" panose="020F0502020204030204" pitchFamily="34" charset="0"/>
              </a:rPr>
              <a:t> 2015) </a:t>
            </a:r>
            <a:r>
              <a:rPr lang="en-US" sz="1200" dirty="0">
                <a:solidFill>
                  <a:schemeClr val="dk1"/>
                </a:solidFill>
                <a:latin typeface="Calibri" panose="020F0502020204030204" pitchFamily="34" charset="0"/>
                <a:cs typeface="Calibri" panose="020F0502020204030204" pitchFamily="34" charset="0"/>
              </a:rPr>
              <a:t>exports drive income/productivity/innovation</a:t>
            </a:r>
            <a:r>
              <a:rPr lang="en-US" sz="1100" dirty="0">
                <a:solidFill>
                  <a:schemeClr val="dk1"/>
                </a:solidFill>
                <a:latin typeface="Calibri" panose="020F0502020204030204" pitchFamily="34" charset="0"/>
                <a:cs typeface="Calibri" panose="020F0502020204030204" pitchFamily="34" charset="0"/>
              </a:rPr>
              <a:t> </a:t>
            </a:r>
            <a:r>
              <a:rPr lang="en-US" sz="700" dirty="0">
                <a:solidFill>
                  <a:srgbClr val="B7B7B7"/>
                </a:solidFill>
                <a:latin typeface="Calibri" panose="020F0502020204030204" pitchFamily="34" charset="0"/>
                <a:cs typeface="Calibri" panose="020F0502020204030204" pitchFamily="34" charset="0"/>
              </a:rPr>
              <a:t>(</a:t>
            </a:r>
            <a:r>
              <a:rPr lang="en-US" sz="700" dirty="0" err="1">
                <a:solidFill>
                  <a:srgbClr val="B7B7B7"/>
                </a:solidFill>
                <a:latin typeface="Calibri" panose="020F0502020204030204" pitchFamily="34" charset="0"/>
                <a:cs typeface="Calibri" panose="020F0502020204030204" pitchFamily="34" charset="0"/>
              </a:rPr>
              <a:t>Atkeson</a:t>
            </a:r>
            <a:r>
              <a:rPr lang="en-US" sz="700" dirty="0">
                <a:solidFill>
                  <a:srgbClr val="B7B7B7"/>
                </a:solidFill>
                <a:latin typeface="Calibri" panose="020F0502020204030204" pitchFamily="34" charset="0"/>
                <a:cs typeface="Calibri" panose="020F0502020204030204" pitchFamily="34" charset="0"/>
              </a:rPr>
              <a:t> &amp; Burstein 2010; Burstein &amp; Melitz 2013)</a:t>
            </a:r>
            <a:endParaRPr sz="700" dirty="0">
              <a:solidFill>
                <a:srgbClr val="B7B7B7"/>
              </a:solidFill>
              <a:latin typeface="Calibri" panose="020F0502020204030204" pitchFamily="34" charset="0"/>
              <a:cs typeface="Calibri" panose="020F0502020204030204" pitchFamily="34" charset="0"/>
            </a:endParaRPr>
          </a:p>
          <a:p>
            <a:pPr marL="914400" lvl="0" indent="457200" algn="l" rtl="0">
              <a:spcBef>
                <a:spcPts val="1000"/>
              </a:spcBef>
              <a:spcAft>
                <a:spcPts val="0"/>
              </a:spcAft>
              <a:buNone/>
            </a:pPr>
            <a:r>
              <a:rPr lang="en-US" sz="1600" b="1" dirty="0">
                <a:solidFill>
                  <a:srgbClr val="980000"/>
                </a:solidFill>
                <a:latin typeface="Calibri" panose="020F0502020204030204" pitchFamily="34" charset="0"/>
                <a:cs typeface="Calibri" panose="020F0502020204030204" pitchFamily="34" charset="0"/>
              </a:rPr>
              <a:t>⇒ </a:t>
            </a:r>
            <a:r>
              <a:rPr lang="en-US" b="1" dirty="0">
                <a:solidFill>
                  <a:srgbClr val="980000"/>
                </a:solidFill>
                <a:latin typeface="Calibri" panose="020F0502020204030204" pitchFamily="34" charset="0"/>
                <a:cs typeface="Calibri" panose="020F0502020204030204" pitchFamily="34" charset="0"/>
              </a:rPr>
              <a:t>Shift focus outward: demand/technology/capital </a:t>
            </a:r>
            <a:endParaRPr sz="800" dirty="0">
              <a:solidFill>
                <a:schemeClr val="dk1"/>
              </a:solidFill>
              <a:latin typeface="Calibri" panose="020F0502020204030204" pitchFamily="34" charset="0"/>
              <a:cs typeface="Calibri" panose="020F0502020204030204" pitchFamily="34" charset="0"/>
            </a:endParaRPr>
          </a:p>
          <a:p>
            <a:pPr marL="457200" lvl="0" indent="-336550" algn="l" rtl="0">
              <a:lnSpc>
                <a:spcPct val="115000"/>
              </a:lnSpc>
              <a:spcBef>
                <a:spcPts val="60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Exploiting free trade</a:t>
            </a:r>
            <a:endParaRPr sz="1600" b="1" dirty="0">
              <a:solidFill>
                <a:schemeClr val="dk1"/>
              </a:solidFill>
              <a:latin typeface="Calibri" panose="020F0502020204030204" pitchFamily="34" charset="0"/>
              <a:cs typeface="Calibri" panose="020F0502020204030204" pitchFamily="34" charset="0"/>
            </a:endParaRPr>
          </a:p>
          <a:p>
            <a:pPr marL="914400" lvl="1" indent="-330200" algn="l" rtl="0">
              <a:lnSpc>
                <a:spcPct val="115000"/>
              </a:lnSpc>
              <a:spcBef>
                <a:spcPts val="0"/>
              </a:spcBef>
              <a:spcAft>
                <a:spcPts val="0"/>
              </a:spcAft>
              <a:buClr>
                <a:schemeClr val="dk1"/>
              </a:buClr>
              <a:buSzPts val="1600"/>
              <a:buChar char="○"/>
            </a:pPr>
            <a:r>
              <a:rPr lang="en-US" sz="1200" dirty="0">
                <a:solidFill>
                  <a:schemeClr val="dk1"/>
                </a:solidFill>
                <a:latin typeface="Calibri" panose="020F0502020204030204" pitchFamily="34" charset="0"/>
                <a:cs typeface="Calibri" panose="020F0502020204030204" pitchFamily="34" charset="0"/>
              </a:rPr>
              <a:t>One-time gain, long-term uncertain </a:t>
            </a:r>
            <a:r>
              <a:rPr lang="en-US" sz="700" dirty="0">
                <a:solidFill>
                  <a:srgbClr val="B7B7B7"/>
                </a:solidFill>
                <a:latin typeface="Calibri" panose="020F0502020204030204" pitchFamily="34" charset="0"/>
                <a:cs typeface="Calibri" panose="020F0502020204030204" pitchFamily="34" charset="0"/>
              </a:rPr>
              <a:t>(Garret 2000)</a:t>
            </a:r>
            <a:r>
              <a:rPr lang="en-US" sz="1200" dirty="0">
                <a:solidFill>
                  <a:schemeClr val="dk1"/>
                </a:solidFill>
                <a:latin typeface="Calibri" panose="020F0502020204030204" pitchFamily="34" charset="0"/>
                <a:cs typeface="Calibri" panose="020F0502020204030204" pitchFamily="34" charset="0"/>
              </a:rPr>
              <a:t>; 10% explained by comp. adv. </a:t>
            </a:r>
            <a:r>
              <a:rPr lang="en-US" sz="700" dirty="0">
                <a:solidFill>
                  <a:srgbClr val="B7B7B7"/>
                </a:solidFill>
                <a:latin typeface="Calibri" panose="020F0502020204030204" pitchFamily="34" charset="0"/>
                <a:cs typeface="Calibri" panose="020F0502020204030204" pitchFamily="34" charset="0"/>
              </a:rPr>
              <a:t>(Osgood 2017)</a:t>
            </a:r>
            <a:endParaRPr sz="700" dirty="0">
              <a:solidFill>
                <a:srgbClr val="B7B7B7"/>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sz="1200" dirty="0">
                <a:solidFill>
                  <a:schemeClr val="dk1"/>
                </a:solidFill>
                <a:latin typeface="Calibri" panose="020F0502020204030204" pitchFamily="34" charset="0"/>
                <a:cs typeface="Calibri" panose="020F0502020204030204" pitchFamily="34" charset="0"/>
              </a:rPr>
              <a:t>Assumptions may not hold: balanced trade/</a:t>
            </a:r>
            <a:r>
              <a:rPr lang="en-US" sz="1200" dirty="0" err="1">
                <a:solidFill>
                  <a:schemeClr val="dk1"/>
                </a:solidFill>
                <a:latin typeface="Calibri" panose="020F0502020204030204" pitchFamily="34" charset="0"/>
                <a:cs typeface="Calibri" panose="020F0502020204030204" pitchFamily="34" charset="0"/>
              </a:rPr>
              <a:t>exo</a:t>
            </a:r>
            <a:r>
              <a:rPr lang="en-US" sz="1200" dirty="0">
                <a:solidFill>
                  <a:schemeClr val="dk1"/>
                </a:solidFill>
                <a:latin typeface="Calibri" panose="020F0502020204030204" pitchFamily="34" charset="0"/>
                <a:cs typeface="Calibri" panose="020F0502020204030204" pitchFamily="34" charset="0"/>
              </a:rPr>
              <a:t>. imbalance, no friction, effective f/x ⇒ strategic trade theory, developmental state model … </a:t>
            </a:r>
            <a:endParaRPr sz="1200" dirty="0">
              <a:solidFill>
                <a:schemeClr val="dk1"/>
              </a:solidFill>
              <a:latin typeface="Calibri" panose="020F0502020204030204" pitchFamily="34" charset="0"/>
              <a:cs typeface="Calibri" panose="020F0502020204030204" pitchFamily="34" charset="0"/>
            </a:endParaRPr>
          </a:p>
          <a:p>
            <a:pPr marL="914400" lvl="1" indent="-330200" algn="l" rtl="0">
              <a:lnSpc>
                <a:spcPct val="115000"/>
              </a:lnSpc>
              <a:spcBef>
                <a:spcPts val="0"/>
              </a:spcBef>
              <a:spcAft>
                <a:spcPts val="0"/>
              </a:spcAft>
              <a:buClr>
                <a:schemeClr val="dk1"/>
              </a:buClr>
              <a:buSzPts val="1600"/>
              <a:buChar char="○"/>
            </a:pPr>
            <a:r>
              <a:rPr lang="en-US" sz="1200" dirty="0">
                <a:solidFill>
                  <a:schemeClr val="dk1"/>
                </a:solidFill>
                <a:latin typeface="Calibri" panose="020F0502020204030204" pitchFamily="34" charset="0"/>
                <a:cs typeface="Calibri" panose="020F0502020204030204" pitchFamily="34" charset="0"/>
              </a:rPr>
              <a:t>Interventions can create “artificial cost advantage” </a:t>
            </a:r>
            <a:r>
              <a:rPr lang="en-US" sz="700" dirty="0">
                <a:solidFill>
                  <a:srgbClr val="B7B7B7"/>
                </a:solidFill>
                <a:latin typeface="Calibri" panose="020F0502020204030204" pitchFamily="34" charset="0"/>
                <a:cs typeface="Calibri" panose="020F0502020204030204" pitchFamily="34" charset="0"/>
              </a:rPr>
              <a:t>(see modes in Eaton &amp; </a:t>
            </a:r>
            <a:r>
              <a:rPr lang="en-US" sz="700" dirty="0" err="1">
                <a:solidFill>
                  <a:srgbClr val="B7B7B7"/>
                </a:solidFill>
                <a:latin typeface="Calibri" panose="020F0502020204030204" pitchFamily="34" charset="0"/>
                <a:cs typeface="Calibri" panose="020F0502020204030204" pitchFamily="34" charset="0"/>
              </a:rPr>
              <a:t>Kortum</a:t>
            </a:r>
            <a:r>
              <a:rPr lang="en-US" sz="700" dirty="0">
                <a:solidFill>
                  <a:srgbClr val="B7B7B7"/>
                </a:solidFill>
                <a:latin typeface="Calibri" panose="020F0502020204030204" pitchFamily="34" charset="0"/>
                <a:cs typeface="Calibri" panose="020F0502020204030204" pitchFamily="34" charset="0"/>
              </a:rPr>
              <a:t> 2002; </a:t>
            </a:r>
            <a:r>
              <a:rPr lang="en-US" sz="700" dirty="0" err="1">
                <a:solidFill>
                  <a:srgbClr val="B7B7B7"/>
                </a:solidFill>
                <a:latin typeface="Calibri" panose="020F0502020204030204" pitchFamily="34" charset="0"/>
                <a:cs typeface="Calibri" panose="020F0502020204030204" pitchFamily="34" charset="0"/>
              </a:rPr>
              <a:t>Arkolakis</a:t>
            </a:r>
            <a:r>
              <a:rPr lang="en-US" sz="700" dirty="0">
                <a:solidFill>
                  <a:srgbClr val="B7B7B7"/>
                </a:solidFill>
                <a:latin typeface="Calibri" panose="020F0502020204030204" pitchFamily="34" charset="0"/>
                <a:cs typeface="Calibri" panose="020F0502020204030204" pitchFamily="34" charset="0"/>
              </a:rPr>
              <a:t> et al. 2018; Melitz 2003; </a:t>
            </a:r>
            <a:r>
              <a:rPr lang="en-US" sz="700" dirty="0" err="1">
                <a:solidFill>
                  <a:srgbClr val="B7B7B7"/>
                </a:solidFill>
                <a:latin typeface="Calibri" panose="020F0502020204030204" pitchFamily="34" charset="0"/>
                <a:cs typeface="Calibri" panose="020F0502020204030204" pitchFamily="34" charset="0"/>
              </a:rPr>
              <a:t>Costinot</a:t>
            </a:r>
            <a:r>
              <a:rPr lang="en-US" sz="700" dirty="0">
                <a:solidFill>
                  <a:srgbClr val="B7B7B7"/>
                </a:solidFill>
                <a:latin typeface="Calibri" panose="020F0502020204030204" pitchFamily="34" charset="0"/>
                <a:cs typeface="Calibri" panose="020F0502020204030204" pitchFamily="34" charset="0"/>
              </a:rPr>
              <a:t> et al. 2013; </a:t>
            </a:r>
            <a:r>
              <a:rPr lang="en-US" sz="700" dirty="0" err="1">
                <a:solidFill>
                  <a:srgbClr val="B7B7B7"/>
                </a:solidFill>
                <a:latin typeface="Calibri" panose="020F0502020204030204" pitchFamily="34" charset="0"/>
                <a:cs typeface="Calibri" panose="020F0502020204030204" pitchFamily="34" charset="0"/>
              </a:rPr>
              <a:t>Epifani</a:t>
            </a:r>
            <a:r>
              <a:rPr lang="en-US" sz="700" dirty="0">
                <a:solidFill>
                  <a:srgbClr val="B7B7B7"/>
                </a:solidFill>
                <a:latin typeface="Calibri" panose="020F0502020204030204" pitchFamily="34" charset="0"/>
                <a:cs typeface="Calibri" panose="020F0502020204030204" pitchFamily="34" charset="0"/>
              </a:rPr>
              <a:t> &amp; </a:t>
            </a:r>
            <a:r>
              <a:rPr lang="en-US" sz="700" dirty="0" err="1">
                <a:solidFill>
                  <a:srgbClr val="B7B7B7"/>
                </a:solidFill>
                <a:latin typeface="Calibri" panose="020F0502020204030204" pitchFamily="34" charset="0"/>
                <a:cs typeface="Calibri" panose="020F0502020204030204" pitchFamily="34" charset="0"/>
              </a:rPr>
              <a:t>Gancia</a:t>
            </a:r>
            <a:r>
              <a:rPr lang="en-US" sz="700" dirty="0">
                <a:solidFill>
                  <a:srgbClr val="B7B7B7"/>
                </a:solidFill>
                <a:latin typeface="Calibri" panose="020F0502020204030204" pitchFamily="34" charset="0"/>
                <a:cs typeface="Calibri" panose="020F0502020204030204" pitchFamily="34" charset="0"/>
              </a:rPr>
              <a:t> 2017) </a:t>
            </a:r>
            <a:endParaRPr sz="700" dirty="0">
              <a:solidFill>
                <a:srgbClr val="B7B7B7"/>
              </a:solidFill>
              <a:latin typeface="Calibri" panose="020F0502020204030204" pitchFamily="34" charset="0"/>
              <a:cs typeface="Calibri" panose="020F0502020204030204" pitchFamily="34" charset="0"/>
            </a:endParaRPr>
          </a:p>
          <a:p>
            <a:pPr marL="914400" lvl="0" indent="457200" algn="l" rtl="0">
              <a:spcBef>
                <a:spcPts val="1000"/>
              </a:spcBef>
              <a:spcAft>
                <a:spcPts val="0"/>
              </a:spcAft>
              <a:buNone/>
            </a:pPr>
            <a:r>
              <a:rPr lang="en-US" sz="1600" b="1" dirty="0">
                <a:solidFill>
                  <a:srgbClr val="980000"/>
                </a:solidFill>
                <a:latin typeface="Calibri" panose="020F0502020204030204" pitchFamily="34" charset="0"/>
                <a:cs typeface="Calibri" panose="020F0502020204030204" pitchFamily="34" charset="0"/>
              </a:rPr>
              <a:t>⇒ </a:t>
            </a:r>
            <a:r>
              <a:rPr lang="en-US" b="1" dirty="0">
                <a:solidFill>
                  <a:srgbClr val="980000"/>
                </a:solidFill>
                <a:latin typeface="Calibri" panose="020F0502020204030204" pitchFamily="34" charset="0"/>
                <a:cs typeface="Calibri" panose="020F0502020204030204" pitchFamily="34" charset="0"/>
              </a:rPr>
              <a:t>Create room for manipulative policies </a:t>
            </a:r>
            <a:endParaRPr b="1" dirty="0">
              <a:solidFill>
                <a:srgbClr val="98000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rPr>
              <a:t>e.g. Trade Models</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6CE9DDB6-B8A0-DC96-3283-3DEDEB6B9EC7}"/>
              </a:ext>
            </a:extLst>
          </p:cNvPr>
          <p:cNvPicPr>
            <a:picLocks noChangeAspect="1"/>
          </p:cNvPicPr>
          <p:nvPr/>
        </p:nvPicPr>
        <p:blipFill>
          <a:blip r:embed="rId3"/>
          <a:stretch>
            <a:fillRect/>
          </a:stretch>
        </p:blipFill>
        <p:spPr>
          <a:xfrm>
            <a:off x="4152034" y="2013644"/>
            <a:ext cx="2209800" cy="431800"/>
          </a:xfrm>
          <a:prstGeom prst="rect">
            <a:avLst/>
          </a:prstGeom>
        </p:spPr>
      </p:pic>
      <p:sp>
        <p:nvSpPr>
          <p:cNvPr id="3" name="TextBox 2">
            <a:extLst>
              <a:ext uri="{FF2B5EF4-FFF2-40B4-BE49-F238E27FC236}">
                <a16:creationId xmlns:a16="http://schemas.microsoft.com/office/drawing/2014/main" id="{1C839A50-00E5-AEAB-3728-A7C1C1080123}"/>
              </a:ext>
            </a:extLst>
          </p:cNvPr>
          <p:cNvSpPr txBox="1"/>
          <p:nvPr/>
        </p:nvSpPr>
        <p:spPr>
          <a:xfrm>
            <a:off x="1595485" y="2120581"/>
            <a:ext cx="1946367" cy="307777"/>
          </a:xfrm>
          <a:prstGeom prst="rect">
            <a:avLst/>
          </a:prstGeom>
          <a:noFill/>
        </p:spPr>
        <p:txBody>
          <a:bodyPr wrap="none" rtlCol="0">
            <a:spAutoFit/>
          </a:bodyPr>
          <a:lstStyle/>
          <a:p>
            <a:r>
              <a:rPr lang="en-US" dirty="0"/>
              <a:t>Eaton &amp; </a:t>
            </a:r>
            <a:r>
              <a:rPr lang="en-US" dirty="0" err="1"/>
              <a:t>Kortum</a:t>
            </a:r>
            <a:r>
              <a:rPr lang="en-US" dirty="0"/>
              <a:t> 2002:</a:t>
            </a:r>
          </a:p>
        </p:txBody>
      </p:sp>
      <p:sp>
        <p:nvSpPr>
          <p:cNvPr id="4" name="TextBox 3">
            <a:extLst>
              <a:ext uri="{FF2B5EF4-FFF2-40B4-BE49-F238E27FC236}">
                <a16:creationId xmlns:a16="http://schemas.microsoft.com/office/drawing/2014/main" id="{5F66D130-5A1B-F098-8687-33EA4F106E43}"/>
              </a:ext>
            </a:extLst>
          </p:cNvPr>
          <p:cNvSpPr txBox="1"/>
          <p:nvPr/>
        </p:nvSpPr>
        <p:spPr>
          <a:xfrm>
            <a:off x="1595485" y="2748635"/>
            <a:ext cx="1149674" cy="307777"/>
          </a:xfrm>
          <a:prstGeom prst="rect">
            <a:avLst/>
          </a:prstGeom>
          <a:noFill/>
        </p:spPr>
        <p:txBody>
          <a:bodyPr wrap="none" rtlCol="0">
            <a:spAutoFit/>
          </a:bodyPr>
          <a:lstStyle/>
          <a:p>
            <a:r>
              <a:rPr lang="en-US" dirty="0"/>
              <a:t>Melitz 2003:</a:t>
            </a:r>
          </a:p>
        </p:txBody>
      </p:sp>
      <p:pic>
        <p:nvPicPr>
          <p:cNvPr id="5" name="Picture 4">
            <a:extLst>
              <a:ext uri="{FF2B5EF4-FFF2-40B4-BE49-F238E27FC236}">
                <a16:creationId xmlns:a16="http://schemas.microsoft.com/office/drawing/2014/main" id="{958A0668-511F-BD40-0D1B-A1A60A7AFA83}"/>
              </a:ext>
            </a:extLst>
          </p:cNvPr>
          <p:cNvPicPr>
            <a:picLocks noChangeAspect="1"/>
          </p:cNvPicPr>
          <p:nvPr/>
        </p:nvPicPr>
        <p:blipFill>
          <a:blip r:embed="rId4"/>
          <a:stretch>
            <a:fillRect/>
          </a:stretch>
        </p:blipFill>
        <p:spPr>
          <a:xfrm>
            <a:off x="4170888" y="2740190"/>
            <a:ext cx="2377519" cy="316222"/>
          </a:xfrm>
          <a:prstGeom prst="rect">
            <a:avLst/>
          </a:prstGeom>
        </p:spPr>
      </p:pic>
      <p:sp>
        <p:nvSpPr>
          <p:cNvPr id="6" name="TextBox 5">
            <a:extLst>
              <a:ext uri="{FF2B5EF4-FFF2-40B4-BE49-F238E27FC236}">
                <a16:creationId xmlns:a16="http://schemas.microsoft.com/office/drawing/2014/main" id="{8CFAAB31-AB41-C621-F64F-B1EC7C446307}"/>
              </a:ext>
            </a:extLst>
          </p:cNvPr>
          <p:cNvSpPr txBox="1"/>
          <p:nvPr/>
        </p:nvSpPr>
        <p:spPr>
          <a:xfrm>
            <a:off x="1595485" y="3464080"/>
            <a:ext cx="1856598" cy="307777"/>
          </a:xfrm>
          <a:prstGeom prst="rect">
            <a:avLst/>
          </a:prstGeom>
          <a:noFill/>
        </p:spPr>
        <p:txBody>
          <a:bodyPr wrap="none" rtlCol="0">
            <a:spAutoFit/>
          </a:bodyPr>
          <a:lstStyle/>
          <a:p>
            <a:r>
              <a:rPr lang="en-US" dirty="0" err="1"/>
              <a:t>Arkolakis</a:t>
            </a:r>
            <a:r>
              <a:rPr lang="en-US" dirty="0"/>
              <a:t> et al. 2018:</a:t>
            </a:r>
          </a:p>
        </p:txBody>
      </p:sp>
      <p:pic>
        <p:nvPicPr>
          <p:cNvPr id="7" name="Picture 6">
            <a:extLst>
              <a:ext uri="{FF2B5EF4-FFF2-40B4-BE49-F238E27FC236}">
                <a16:creationId xmlns:a16="http://schemas.microsoft.com/office/drawing/2014/main" id="{A3FFB843-68B2-7950-FB65-61F70D5DEC44}"/>
              </a:ext>
            </a:extLst>
          </p:cNvPr>
          <p:cNvPicPr>
            <a:picLocks noChangeAspect="1"/>
          </p:cNvPicPr>
          <p:nvPr/>
        </p:nvPicPr>
        <p:blipFill rotWithShape="1">
          <a:blip r:embed="rId5"/>
          <a:srcRect b="14410"/>
          <a:stretch/>
        </p:blipFill>
        <p:spPr>
          <a:xfrm>
            <a:off x="4142607" y="3493712"/>
            <a:ext cx="1409700" cy="293488"/>
          </a:xfrm>
          <a:prstGeom prst="rect">
            <a:avLst/>
          </a:prstGeom>
        </p:spPr>
      </p:pic>
    </p:spTree>
    <p:extLst>
      <p:ext uri="{BB962C8B-B14F-4D97-AF65-F5344CB8AC3E}">
        <p14:creationId xmlns:p14="http://schemas.microsoft.com/office/powerpoint/2010/main" val="3481200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Autocratic Advantages in a New, Globalized Economy </a:t>
            </a:r>
            <a:endParaRPr sz="2400" b="1" i="0" u="none" strike="noStrike" cap="none" dirty="0">
              <a:solidFill>
                <a:schemeClr val="lt1"/>
              </a:solidFill>
            </a:endParaRPr>
          </a:p>
        </p:txBody>
      </p:sp>
      <p:sp>
        <p:nvSpPr>
          <p:cNvPr id="159" name="Google Shape;159;p24"/>
          <p:cNvSpPr txBox="1"/>
          <p:nvPr/>
        </p:nvSpPr>
        <p:spPr>
          <a:xfrm>
            <a:off x="398775" y="1294025"/>
            <a:ext cx="8529000" cy="3410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sz="1600" b="1" dirty="0">
                <a:solidFill>
                  <a:schemeClr val="dk1"/>
                </a:solidFill>
                <a:latin typeface="Calibri" panose="020F0502020204030204" pitchFamily="34" charset="0"/>
                <a:cs typeface="Calibri" panose="020F0502020204030204" pitchFamily="34" charset="0"/>
              </a:rPr>
              <a:t>Since 80/90s</a:t>
            </a:r>
            <a:r>
              <a:rPr lang="en-US" sz="1600" dirty="0">
                <a:solidFill>
                  <a:schemeClr val="dk1"/>
                </a:solidFill>
                <a:latin typeface="Calibri" panose="020F0502020204030204" pitchFamily="34" charset="0"/>
                <a:cs typeface="Calibri" panose="020F0502020204030204" pitchFamily="34" charset="0"/>
              </a:rPr>
              <a:t>, neoliberal reforms often rely on (semi)authoritarian measures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Bruff</a:t>
            </a:r>
            <a:r>
              <a:rPr lang="en-US" sz="1050" dirty="0">
                <a:solidFill>
                  <a:schemeClr val="tx2">
                    <a:lumMod val="75000"/>
                  </a:schemeClr>
                </a:solidFill>
                <a:latin typeface="Calibri" panose="020F0502020204030204" pitchFamily="34" charset="0"/>
                <a:cs typeface="Calibri" panose="020F0502020204030204" pitchFamily="34" charset="0"/>
              </a:rPr>
              <a:t> 2014)</a:t>
            </a:r>
          </a:p>
          <a:p>
            <a:pPr marL="457200" lvl="0" indent="-342900" algn="l" rtl="0">
              <a:lnSpc>
                <a:spcPct val="115000"/>
              </a:lnSpc>
              <a:spcBef>
                <a:spcPts val="0"/>
              </a:spcBef>
              <a:spcAft>
                <a:spcPts val="0"/>
              </a:spcAft>
              <a:buClr>
                <a:schemeClr val="dk1"/>
              </a:buClr>
              <a:buSzPts val="1800"/>
              <a:buChar char="●"/>
            </a:pPr>
            <a:endParaRPr lang="en-US" sz="1050" dirty="0">
              <a:solidFill>
                <a:schemeClr val="tx2">
                  <a:lumMod val="75000"/>
                </a:schemeClr>
              </a:solidFill>
              <a:latin typeface="Calibri" panose="020F0502020204030204" pitchFamily="34" charset="0"/>
              <a:cs typeface="Calibri" panose="020F0502020204030204" pitchFamily="34" charset="0"/>
            </a:endParaRPr>
          </a:p>
          <a:p>
            <a:pPr marL="457200" lvl="0" indent="-342900" algn="l" rtl="0">
              <a:lnSpc>
                <a:spcPct val="115000"/>
              </a:lnSpc>
              <a:spcBef>
                <a:spcPts val="0"/>
              </a:spcBef>
              <a:spcAft>
                <a:spcPts val="0"/>
              </a:spcAft>
              <a:buClr>
                <a:schemeClr val="dk1"/>
              </a:buClr>
              <a:buSzPts val="1800"/>
              <a:buChar char="●"/>
            </a:pPr>
            <a:endParaRPr sz="1050" dirty="0">
              <a:solidFill>
                <a:schemeClr val="tx2">
                  <a:lumMod val="75000"/>
                </a:schemeClr>
              </a:solidFill>
              <a:latin typeface="Calibri" panose="020F0502020204030204" pitchFamily="34" charset="0"/>
              <a:cs typeface="Calibri" panose="020F0502020204030204" pitchFamily="34" charset="0"/>
            </a:endParaRPr>
          </a:p>
          <a:p>
            <a:pPr marL="457200" lvl="0" indent="-336550" algn="l" rtl="0">
              <a:lnSpc>
                <a:spcPct val="115000"/>
              </a:lnSpc>
              <a:spcBef>
                <a:spcPts val="100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Disadvantage ⇒ advantage: </a:t>
            </a:r>
            <a:r>
              <a:rPr lang="en-US" sz="1600" dirty="0">
                <a:solidFill>
                  <a:schemeClr val="dk1"/>
                </a:solidFill>
                <a:latin typeface="Calibri" panose="020F0502020204030204" pitchFamily="34" charset="0"/>
                <a:cs typeface="Calibri" panose="020F0502020204030204" pitchFamily="34" charset="0"/>
              </a:rPr>
              <a:t>inst. &amp; non-inst. / active &amp; passive (</a:t>
            </a:r>
            <a:r>
              <a:rPr lang="en-US" sz="1600" dirty="0">
                <a:solidFill>
                  <a:srgbClr val="C00000"/>
                </a:solidFill>
                <a:latin typeface="Calibri" panose="020F0502020204030204" pitchFamily="34" charset="0"/>
                <a:cs typeface="Calibri" panose="020F0502020204030204" pitchFamily="34" charset="0"/>
              </a:rPr>
              <a:t>reformed autocracies</a:t>
            </a:r>
            <a:r>
              <a:rPr lang="en-US" sz="1600" dirty="0">
                <a:solidFill>
                  <a:schemeClr val="dk1"/>
                </a:solidFill>
                <a:latin typeface="Calibri" panose="020F0502020204030204" pitchFamily="34" charset="0"/>
                <a:cs typeface="Calibri" panose="020F0502020204030204" pitchFamily="34" charset="0"/>
              </a:rPr>
              <a:t>)</a:t>
            </a:r>
            <a:endParaRPr sz="1600" dirty="0">
              <a:solidFill>
                <a:schemeClr val="dk1"/>
              </a:solidFill>
              <a:latin typeface="Calibri" panose="020F0502020204030204" pitchFamily="34" charset="0"/>
              <a:cs typeface="Calibri" panose="020F0502020204030204" pitchFamily="34" charset="0"/>
            </a:endParaRPr>
          </a:p>
          <a:p>
            <a:pPr marL="914400" lvl="1" indent="-342900" algn="l" rtl="0">
              <a:lnSpc>
                <a:spcPct val="100000"/>
              </a:lnSpc>
              <a:spcBef>
                <a:spcPts val="1800"/>
              </a:spcBef>
              <a:spcAft>
                <a:spcPts val="0"/>
              </a:spcAft>
              <a:buClr>
                <a:schemeClr val="dk1"/>
              </a:buClr>
              <a:buSzPts val="1800"/>
              <a:buChar char="○"/>
            </a:pPr>
            <a:r>
              <a:rPr lang="en-US" b="1" dirty="0">
                <a:solidFill>
                  <a:schemeClr val="dk1"/>
                </a:solidFill>
                <a:latin typeface="Calibri" panose="020F0502020204030204" pitchFamily="34" charset="0"/>
                <a:cs typeface="Calibri" panose="020F0502020204030204" pitchFamily="34" charset="0"/>
              </a:rPr>
              <a:t>Centralized power:</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less deliberation, respond swiftly, resist shocks, consistent planning, state support </a:t>
            </a:r>
            <a:r>
              <a:rPr lang="en-US" sz="800" dirty="0">
                <a:solidFill>
                  <a:schemeClr val="tx2">
                    <a:lumMod val="90000"/>
                  </a:schemeClr>
                </a:solidFill>
                <a:latin typeface="Calibri" panose="020F0502020204030204" pitchFamily="34" charset="0"/>
                <a:cs typeface="Calibri" panose="020F0502020204030204" pitchFamily="34" charset="0"/>
              </a:rPr>
              <a:t>(Clegg et al. 2018; Haggard 1990; Kim 2018; Wade 1990; Wu 2016) </a:t>
            </a:r>
            <a:endParaRPr sz="8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Weak institutional constraints</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lack opposition, large win-set, divert </a:t>
            </a:r>
            <a:r>
              <a:rPr lang="en-US" sz="1200" dirty="0" err="1">
                <a:solidFill>
                  <a:schemeClr val="dk1"/>
                </a:solidFill>
                <a:latin typeface="Calibri" panose="020F0502020204030204" pitchFamily="34" charset="0"/>
                <a:cs typeface="Calibri" panose="020F0502020204030204" pitchFamily="34" charset="0"/>
              </a:rPr>
              <a:t>resr</a:t>
            </a:r>
            <a:r>
              <a:rPr lang="en-US" sz="1200" dirty="0">
                <a:solidFill>
                  <a:schemeClr val="dk1"/>
                </a:solidFill>
                <a:latin typeface="Calibri" panose="020F0502020204030204" pitchFamily="34" charset="0"/>
                <a:cs typeface="Calibri" panose="020F0502020204030204" pitchFamily="34" charset="0"/>
              </a:rPr>
              <a:t>. to </a:t>
            </a:r>
            <a:r>
              <a:rPr lang="en-US" sz="1200" dirty="0" err="1">
                <a:solidFill>
                  <a:schemeClr val="dk1"/>
                </a:solidFill>
                <a:latin typeface="Calibri" panose="020F0502020204030204" pitchFamily="34" charset="0"/>
                <a:cs typeface="Calibri" panose="020F0502020204030204" pitchFamily="34" charset="0"/>
              </a:rPr>
              <a:t>indus</a:t>
            </a:r>
            <a:r>
              <a:rPr lang="en-US" sz="1200" dirty="0">
                <a:solidFill>
                  <a:schemeClr val="dk1"/>
                </a:solidFill>
                <a:latin typeface="Calibri" panose="020F0502020204030204" pitchFamily="34" charset="0"/>
                <a:cs typeface="Calibri" panose="020F0502020204030204" pitchFamily="34" charset="0"/>
              </a:rPr>
              <a:t>, attract MNCs, manipulate policies</a:t>
            </a:r>
            <a:r>
              <a:rPr lang="en-US" dirty="0">
                <a:solidFill>
                  <a:schemeClr val="dk1"/>
                </a:solidFill>
                <a:latin typeface="Calibri" panose="020F0502020204030204" pitchFamily="34" charset="0"/>
                <a:cs typeface="Calibri" panose="020F0502020204030204" pitchFamily="34" charset="0"/>
              </a:rPr>
              <a:t> </a:t>
            </a:r>
            <a:r>
              <a:rPr lang="en-US" sz="800" dirty="0">
                <a:solidFill>
                  <a:schemeClr val="tx2">
                    <a:lumMod val="90000"/>
                  </a:schemeClr>
                </a:solidFill>
                <a:latin typeface="Calibri" panose="020F0502020204030204" pitchFamily="34" charset="0"/>
                <a:cs typeface="Calibri" panose="020F0502020204030204" pitchFamily="34" charset="0"/>
              </a:rPr>
              <a:t>(Allen &amp; Ge working; </a:t>
            </a:r>
            <a:r>
              <a:rPr lang="en-US" sz="800" dirty="0" err="1">
                <a:solidFill>
                  <a:schemeClr val="tx2">
                    <a:lumMod val="90000"/>
                  </a:schemeClr>
                </a:solidFill>
                <a:latin typeface="Calibri" panose="020F0502020204030204" pitchFamily="34" charset="0"/>
                <a:cs typeface="Calibri" panose="020F0502020204030204" pitchFamily="34" charset="0"/>
              </a:rPr>
              <a:t>Brune</a:t>
            </a:r>
            <a:r>
              <a:rPr lang="en-US" sz="800" dirty="0">
                <a:solidFill>
                  <a:schemeClr val="tx2">
                    <a:lumMod val="90000"/>
                  </a:schemeClr>
                </a:solidFill>
                <a:latin typeface="Calibri" panose="020F0502020204030204" pitchFamily="34" charset="0"/>
                <a:cs typeface="Calibri" panose="020F0502020204030204" pitchFamily="34" charset="0"/>
              </a:rPr>
              <a:t> et al. 2001; Steinberg and Malhotra 2014; </a:t>
            </a:r>
            <a:r>
              <a:rPr lang="en-US" sz="800" dirty="0" err="1">
                <a:solidFill>
                  <a:schemeClr val="tx2">
                    <a:lumMod val="90000"/>
                  </a:schemeClr>
                </a:solidFill>
                <a:latin typeface="Calibri" panose="020F0502020204030204" pitchFamily="34" charset="0"/>
                <a:cs typeface="Calibri" panose="020F0502020204030204" pitchFamily="34" charset="0"/>
              </a:rPr>
              <a:t>Lipscy</a:t>
            </a:r>
            <a:r>
              <a:rPr lang="en-US" sz="800" dirty="0">
                <a:solidFill>
                  <a:schemeClr val="tx2">
                    <a:lumMod val="90000"/>
                  </a:schemeClr>
                </a:solidFill>
                <a:latin typeface="Calibri" panose="020F0502020204030204" pitchFamily="34" charset="0"/>
                <a:cs typeface="Calibri" panose="020F0502020204030204" pitchFamily="34" charset="0"/>
              </a:rPr>
              <a:t> 2018; Putnam 1995)</a:t>
            </a:r>
            <a:endParaRPr sz="8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Lack of accountability</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market/MNC-favoring policies, resist redistribution, suppress labor/env/corporatist, impose austerity/saving </a:t>
            </a:r>
            <a:r>
              <a:rPr lang="en-US" sz="800" dirty="0">
                <a:solidFill>
                  <a:schemeClr val="tx2">
                    <a:lumMod val="90000"/>
                  </a:schemeClr>
                </a:solidFill>
                <a:latin typeface="Calibri" panose="020F0502020204030204" pitchFamily="34" charset="0"/>
                <a:cs typeface="Calibri" panose="020F0502020204030204" pitchFamily="34" charset="0"/>
              </a:rPr>
              <a:t>(Quinn and Woolley 2001; Sah 1991; Zakaria 1997; Rodrik 1999; Manger and Sattler 2015; </a:t>
            </a:r>
            <a:r>
              <a:rPr lang="en-US" sz="800" dirty="0" err="1">
                <a:solidFill>
                  <a:schemeClr val="tx2">
                    <a:lumMod val="90000"/>
                  </a:schemeClr>
                </a:solidFill>
                <a:latin typeface="Calibri" panose="020F0502020204030204" pitchFamily="34" charset="0"/>
                <a:cs typeface="Calibri" panose="020F0502020204030204" pitchFamily="34" charset="0"/>
              </a:rPr>
              <a:t>Feierherd</a:t>
            </a:r>
            <a:r>
              <a:rPr lang="en-US" sz="800" dirty="0">
                <a:solidFill>
                  <a:schemeClr val="tx2">
                    <a:lumMod val="90000"/>
                  </a:schemeClr>
                </a:solidFill>
                <a:latin typeface="Calibri" panose="020F0502020204030204" pitchFamily="34" charset="0"/>
                <a:cs typeface="Calibri" panose="020F0502020204030204" pitchFamily="34" charset="0"/>
              </a:rPr>
              <a:t> 2024; Krueger 1974)</a:t>
            </a:r>
            <a:endParaRPr sz="7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Resource endowment:</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 revenue and spending power. e.g., investing bureaus Qatar, UAE </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47E73-50B4-A73D-AC0C-A6102C4CD923}"/>
              </a:ext>
            </a:extLst>
          </p:cNvPr>
          <p:cNvSpPr txBox="1"/>
          <p:nvPr/>
        </p:nvSpPr>
        <p:spPr>
          <a:xfrm>
            <a:off x="3070459" y="2048530"/>
            <a:ext cx="1701107" cy="523220"/>
          </a:xfrm>
          <a:prstGeom prst="rect">
            <a:avLst/>
          </a:prstGeom>
          <a:noFill/>
        </p:spPr>
        <p:txBody>
          <a:bodyPr wrap="none" rtlCol="0">
            <a:spAutoFit/>
          </a:bodyPr>
          <a:lstStyle/>
          <a:p>
            <a:r>
              <a:rPr lang="en-US" sz="2800" b="1" dirty="0"/>
              <a:t>Empirics</a:t>
            </a:r>
          </a:p>
        </p:txBody>
      </p:sp>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Tree>
    <p:extLst>
      <p:ext uri="{BB962C8B-B14F-4D97-AF65-F5344CB8AC3E}">
        <p14:creationId xmlns:p14="http://schemas.microsoft.com/office/powerpoint/2010/main" val="212737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0"/>
          <p:cNvSpPr/>
          <p:nvPr/>
        </p:nvSpPr>
        <p:spPr>
          <a:xfrm>
            <a:off x="-9625" y="479189"/>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0" name="Google Shape;200;p3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DV (regarding External Demand)</a:t>
            </a:r>
            <a:endParaRPr sz="2400" b="1" i="0" u="none" strike="noStrike" cap="none" dirty="0">
              <a:solidFill>
                <a:schemeClr val="lt1"/>
              </a:solidFill>
            </a:endParaRPr>
          </a:p>
        </p:txBody>
      </p:sp>
      <p:sp>
        <p:nvSpPr>
          <p:cNvPr id="201" name="Google Shape;201;p30"/>
          <p:cNvSpPr txBox="1"/>
          <p:nvPr/>
        </p:nvSpPr>
        <p:spPr>
          <a:xfrm>
            <a:off x="382500" y="1497475"/>
            <a:ext cx="8253300" cy="2710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Exports</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Gain in income/productivity/innovation </a:t>
            </a:r>
            <a:r>
              <a:rPr lang="en-US" sz="1000" dirty="0">
                <a:solidFill>
                  <a:srgbClr val="A5A5A5"/>
                </a:solidFill>
                <a:latin typeface="Calibri" panose="020F0502020204030204" pitchFamily="34" charset="0"/>
                <a:cs typeface="Calibri" panose="020F0502020204030204" pitchFamily="34" charset="0"/>
              </a:rPr>
              <a:t>(Bernard et al. 2018; </a:t>
            </a:r>
            <a:r>
              <a:rPr lang="en-US" sz="1000" dirty="0" err="1">
                <a:solidFill>
                  <a:srgbClr val="A5A5A5"/>
                </a:solidFill>
                <a:latin typeface="Calibri" panose="020F0502020204030204" pitchFamily="34" charset="0"/>
                <a:cs typeface="Calibri" panose="020F0502020204030204" pitchFamily="34" charset="0"/>
              </a:rPr>
              <a:t>Helpman</a:t>
            </a:r>
            <a:r>
              <a:rPr lang="en-US" sz="1000" dirty="0">
                <a:solidFill>
                  <a:srgbClr val="A5A5A5"/>
                </a:solidFill>
                <a:latin typeface="Calibri" panose="020F0502020204030204" pitchFamily="34" charset="0"/>
                <a:cs typeface="Calibri" panose="020F0502020204030204" pitchFamily="34" charset="0"/>
              </a:rPr>
              <a:t> and Krugman 1985)</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0.74 (avg. growth rate, 1992-2015)</a:t>
            </a:r>
            <a:endParaRPr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External Balance: </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Persistence indicates structural/development issues; redistribution of demand </a:t>
            </a:r>
            <a:r>
              <a:rPr lang="en-US" sz="1000" dirty="0">
                <a:solidFill>
                  <a:srgbClr val="A5A5A5"/>
                </a:solidFill>
                <a:latin typeface="Calibri" panose="020F0502020204030204" pitchFamily="34" charset="0"/>
                <a:cs typeface="Calibri" panose="020F0502020204030204" pitchFamily="34" charset="0"/>
              </a:rPr>
              <a:t>(Blanchard and </a:t>
            </a:r>
            <a:r>
              <a:rPr lang="en-US" sz="1000" dirty="0" err="1">
                <a:solidFill>
                  <a:srgbClr val="A5A5A5"/>
                </a:solidFill>
                <a:latin typeface="Calibri" panose="020F0502020204030204" pitchFamily="34" charset="0"/>
                <a:cs typeface="Calibri" panose="020F0502020204030204" pitchFamily="34" charset="0"/>
              </a:rPr>
              <a:t>Milesi</a:t>
            </a:r>
            <a:r>
              <a:rPr lang="en-US" sz="1000" dirty="0">
                <a:solidFill>
                  <a:srgbClr val="A5A5A5"/>
                </a:solidFill>
                <a:latin typeface="Calibri" panose="020F0502020204030204" pitchFamily="34" charset="0"/>
                <a:cs typeface="Calibri" panose="020F0502020204030204" pitchFamily="34" charset="0"/>
              </a:rPr>
              <a:t>-Ferretti 2009; Obstfeld and Rogoff 2009; Chinn and Ito 2021)</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0.65 (avg. growth rate) </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Success stories: East Asia, Core Europe, Gulf states</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17 of 20 highest R&amp;D expenditure countries </a:t>
            </a:r>
          </a:p>
          <a:p>
            <a:pPr marL="914400" lvl="1" indent="-317500" algn="l" rtl="0">
              <a:lnSpc>
                <a:spcPct val="115000"/>
              </a:lnSpc>
              <a:spcBef>
                <a:spcPts val="0"/>
              </a:spcBef>
              <a:spcAft>
                <a:spcPts val="0"/>
              </a:spcAft>
              <a:buClr>
                <a:schemeClr val="dk1"/>
              </a:buClr>
              <a:buSzPts val="1400"/>
              <a:buChar char="○"/>
            </a:pPr>
            <a:endParaRPr lang="en-US" dirty="0">
              <a:solidFill>
                <a:schemeClr val="dk1"/>
              </a:solidFill>
              <a:latin typeface="Calibri" panose="020F0502020204030204" pitchFamily="34" charset="0"/>
              <a:cs typeface="Calibri" panose="020F0502020204030204" pitchFamily="34" charset="0"/>
            </a:endParaRPr>
          </a:p>
          <a:p>
            <a:pPr marL="596900" lvl="1" algn="l" rtl="0">
              <a:lnSpc>
                <a:spcPct val="115000"/>
              </a:lnSpc>
              <a:spcBef>
                <a:spcPts val="0"/>
              </a:spcBef>
              <a:spcAft>
                <a:spcPts val="0"/>
              </a:spcAft>
              <a:buClr>
                <a:schemeClr val="dk1"/>
              </a:buClr>
              <a:buSzPts val="1400"/>
            </a:pPr>
            <a:endParaRPr lang="en-US"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EA22B6-1DE6-640F-9836-59D8F6385F6E}"/>
              </a:ext>
            </a:extLst>
          </p:cNvPr>
          <p:cNvSpPr txBox="1"/>
          <p:nvPr/>
        </p:nvSpPr>
        <p:spPr>
          <a:xfrm>
            <a:off x="423512" y="4581625"/>
            <a:ext cx="5141151" cy="307777"/>
          </a:xfrm>
          <a:prstGeom prst="rect">
            <a:avLst/>
          </a:prstGeom>
          <a:noFill/>
        </p:spPr>
        <p:txBody>
          <a:bodyPr wrap="none" rtlCol="0">
            <a:spAutoFit/>
          </a:bodyPr>
          <a:lstStyle/>
          <a:p>
            <a:r>
              <a:rPr lang="en-US" dirty="0">
                <a:sym typeface="Wingdings" pitchFamily="2" charset="2"/>
              </a:rPr>
              <a:t>* trade has spill-over effects (e.g., China shock, dependency)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09" name="Google Shape;209;p31"/>
          <p:cNvSpPr txBox="1"/>
          <p:nvPr/>
        </p:nvSpPr>
        <p:spPr>
          <a:xfrm>
            <a:off x="240632" y="1497475"/>
            <a:ext cx="1676413"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Gravity model:</a:t>
            </a:r>
            <a:endParaRPr sz="1600" b="1" dirty="0">
              <a:solidFill>
                <a:schemeClr val="dk1"/>
              </a:solidFill>
              <a:latin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sz="1000" dirty="0">
                <a:solidFill>
                  <a:schemeClr val="tx2">
                    <a:lumMod val="75000"/>
                  </a:schemeClr>
                </a:solidFill>
                <a:latin typeface="Calibri" panose="020F0502020204030204" pitchFamily="34" charset="0"/>
                <a:cs typeface="Calibri" panose="020F0502020204030204" pitchFamily="34" charset="0"/>
              </a:rPr>
              <a:t>(Anderson &amp; van </a:t>
            </a:r>
            <a:r>
              <a:rPr lang="en-US" sz="1000" dirty="0" err="1">
                <a:solidFill>
                  <a:schemeClr val="tx2">
                    <a:lumMod val="75000"/>
                  </a:schemeClr>
                </a:solidFill>
                <a:latin typeface="Calibri" panose="020F0502020204030204" pitchFamily="34" charset="0"/>
                <a:cs typeface="Calibri" panose="020F0502020204030204" pitchFamily="34" charset="0"/>
              </a:rPr>
              <a:t>Wincoop</a:t>
            </a:r>
            <a:r>
              <a:rPr lang="en-US" sz="1000" dirty="0">
                <a:solidFill>
                  <a:schemeClr val="tx2">
                    <a:lumMod val="75000"/>
                  </a:schemeClr>
                </a:solidFill>
                <a:latin typeface="Calibri" panose="020F0502020204030204" pitchFamily="34" charset="0"/>
                <a:cs typeface="Calibri" panose="020F0502020204030204" pitchFamily="34" charset="0"/>
              </a:rPr>
              <a:t> 2003; Carnegie 2014; Goldstein et al. 2007; Rose 2004; Yu 2010 …)</a:t>
            </a:r>
            <a:endParaRPr sz="1000" dirty="0">
              <a:solidFill>
                <a:schemeClr val="tx2">
                  <a:lumMod val="7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CRE model:</a:t>
            </a:r>
          </a:p>
          <a:p>
            <a:pPr marL="0" lvl="0" indent="0" algn="l"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(correlated random-effects)</a:t>
            </a: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4CF393E-B191-727C-E1E5-B07657D08CB4}"/>
              </a:ext>
            </a:extLst>
          </p:cNvPr>
          <p:cNvSpPr txBox="1"/>
          <p:nvPr/>
        </p:nvSpPr>
        <p:spPr>
          <a:xfrm>
            <a:off x="8301440" y="2852575"/>
            <a:ext cx="849913" cy="1277273"/>
          </a:xfrm>
          <a:prstGeom prst="rect">
            <a:avLst/>
          </a:prstGeom>
          <a:noFill/>
        </p:spPr>
        <p:txBody>
          <a:bodyPr wrap="none" rtlCol="0">
            <a:spAutoFit/>
          </a:bodyPr>
          <a:lstStyle/>
          <a:p>
            <a:r>
              <a:rPr lang="en-US" sz="1200" dirty="0">
                <a:solidFill>
                  <a:srgbClr val="C00000"/>
                </a:solidFill>
                <a:latin typeface="Calibri" panose="020F0502020204030204" pitchFamily="34" charset="0"/>
                <a:cs typeface="Calibri" panose="020F0502020204030204" pitchFamily="34" charset="0"/>
              </a:rPr>
              <a:t>Polity</a:t>
            </a:r>
          </a:p>
          <a:p>
            <a:pPr>
              <a:spcBef>
                <a:spcPts val="600"/>
              </a:spcBef>
            </a:pPr>
            <a:r>
              <a:rPr lang="en-US" sz="1200" dirty="0">
                <a:solidFill>
                  <a:srgbClr val="C00000"/>
                </a:solidFill>
                <a:latin typeface="Calibri" panose="020F0502020204030204" pitchFamily="34" charset="0"/>
                <a:cs typeface="Calibri" panose="020F0502020204030204" pitchFamily="34" charset="0"/>
              </a:rPr>
              <a:t>-5: 45.5%</a:t>
            </a:r>
          </a:p>
          <a:p>
            <a:r>
              <a:rPr lang="en-US" sz="1200" dirty="0">
                <a:solidFill>
                  <a:srgbClr val="C00000"/>
                </a:solidFill>
                <a:latin typeface="Calibri" panose="020F0502020204030204" pitchFamily="34" charset="0"/>
                <a:cs typeface="Calibri" panose="020F0502020204030204" pitchFamily="34" charset="0"/>
              </a:rPr>
              <a:t> 5: 4.6%</a:t>
            </a:r>
          </a:p>
          <a:p>
            <a:endParaRPr lang="en-US" sz="1200" dirty="0">
              <a:solidFill>
                <a:srgbClr val="C00000"/>
              </a:solidFill>
              <a:latin typeface="Calibri" panose="020F0502020204030204" pitchFamily="34" charset="0"/>
              <a:cs typeface="Calibri" panose="020F0502020204030204" pitchFamily="34" charset="0"/>
            </a:endParaRPr>
          </a:p>
          <a:p>
            <a:r>
              <a:rPr lang="en-US" sz="1200" dirty="0">
                <a:solidFill>
                  <a:srgbClr val="C00000"/>
                </a:solidFill>
                <a:latin typeface="Calibri" panose="020F0502020204030204" pitchFamily="34" charset="0"/>
                <a:cs typeface="Calibri" panose="020F0502020204030204" pitchFamily="34" charset="0"/>
              </a:rPr>
              <a:t>-10: 71%</a:t>
            </a:r>
          </a:p>
          <a:p>
            <a:r>
              <a:rPr lang="en-US" sz="1200" dirty="0">
                <a:solidFill>
                  <a:srgbClr val="C00000"/>
                </a:solidFill>
                <a:latin typeface="Calibri" panose="020F0502020204030204" pitchFamily="34" charset="0"/>
                <a:cs typeface="Calibri" panose="020F0502020204030204" pitchFamily="34" charset="0"/>
              </a:rPr>
              <a:t>10: -11.4%</a:t>
            </a:r>
          </a:p>
        </p:txBody>
      </p:sp>
      <p:pic>
        <p:nvPicPr>
          <p:cNvPr id="4" name="Picture 3">
            <a:extLst>
              <a:ext uri="{FF2B5EF4-FFF2-40B4-BE49-F238E27FC236}">
                <a16:creationId xmlns:a16="http://schemas.microsoft.com/office/drawing/2014/main" id="{38B013DD-FEF0-6E5B-F793-1AC9C58195C7}"/>
              </a:ext>
            </a:extLst>
          </p:cNvPr>
          <p:cNvPicPr>
            <a:picLocks noChangeAspect="1"/>
          </p:cNvPicPr>
          <p:nvPr/>
        </p:nvPicPr>
        <p:blipFill>
          <a:blip r:embed="rId3"/>
          <a:stretch>
            <a:fillRect/>
          </a:stretch>
        </p:blipFill>
        <p:spPr>
          <a:xfrm>
            <a:off x="2006247" y="1039377"/>
            <a:ext cx="6205991" cy="4104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tx2">
                  <a:lumMod val="90000"/>
                </a:schemeClr>
              </a:solidFill>
              <a:highlight>
                <a:srgbClr val="FF0000"/>
              </a:highlight>
            </a:endParaRPr>
          </a:p>
        </p:txBody>
      </p:sp>
      <p:sp>
        <p:nvSpPr>
          <p:cNvPr id="63" name="Google Shape;63;p1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Democratic Backsliding</a:t>
            </a:r>
            <a:endParaRPr sz="2400" b="1" dirty="0">
              <a:solidFill>
                <a:schemeClr val="lt1"/>
              </a:solidFill>
            </a:endParaRPr>
          </a:p>
        </p:txBody>
      </p:sp>
      <p:pic>
        <p:nvPicPr>
          <p:cNvPr id="64" name="Google Shape;64;p14"/>
          <p:cNvPicPr preferRelativeResize="0"/>
          <p:nvPr/>
        </p:nvPicPr>
        <p:blipFill>
          <a:blip r:embed="rId3">
            <a:alphaModFix/>
          </a:blip>
          <a:stretch>
            <a:fillRect/>
          </a:stretch>
        </p:blipFill>
        <p:spPr>
          <a:xfrm>
            <a:off x="526300" y="1105400"/>
            <a:ext cx="1786074" cy="1098445"/>
          </a:xfrm>
          <a:prstGeom prst="rect">
            <a:avLst/>
          </a:prstGeom>
          <a:noFill/>
          <a:ln>
            <a:noFill/>
          </a:ln>
        </p:spPr>
      </p:pic>
      <p:pic>
        <p:nvPicPr>
          <p:cNvPr id="65" name="Google Shape;65;p14"/>
          <p:cNvPicPr preferRelativeResize="0"/>
          <p:nvPr/>
        </p:nvPicPr>
        <p:blipFill>
          <a:blip r:embed="rId4">
            <a:alphaModFix/>
          </a:blip>
          <a:stretch>
            <a:fillRect/>
          </a:stretch>
        </p:blipFill>
        <p:spPr>
          <a:xfrm>
            <a:off x="2763449" y="2425024"/>
            <a:ext cx="2109827" cy="1407054"/>
          </a:xfrm>
          <a:prstGeom prst="rect">
            <a:avLst/>
          </a:prstGeom>
          <a:noFill/>
          <a:ln>
            <a:noFill/>
          </a:ln>
        </p:spPr>
      </p:pic>
      <p:pic>
        <p:nvPicPr>
          <p:cNvPr id="66" name="Google Shape;66;p14"/>
          <p:cNvPicPr preferRelativeResize="0"/>
          <p:nvPr/>
        </p:nvPicPr>
        <p:blipFill>
          <a:blip r:embed="rId5">
            <a:alphaModFix/>
          </a:blip>
          <a:stretch>
            <a:fillRect/>
          </a:stretch>
        </p:blipFill>
        <p:spPr>
          <a:xfrm>
            <a:off x="5066300" y="3796950"/>
            <a:ext cx="1723175" cy="1148048"/>
          </a:xfrm>
          <a:prstGeom prst="rect">
            <a:avLst/>
          </a:prstGeom>
          <a:noFill/>
          <a:ln>
            <a:noFill/>
          </a:ln>
        </p:spPr>
      </p:pic>
      <p:pic>
        <p:nvPicPr>
          <p:cNvPr id="67" name="Google Shape;67;p14"/>
          <p:cNvPicPr preferRelativeResize="0"/>
          <p:nvPr/>
        </p:nvPicPr>
        <p:blipFill>
          <a:blip r:embed="rId6">
            <a:alphaModFix/>
          </a:blip>
          <a:stretch>
            <a:fillRect/>
          </a:stretch>
        </p:blipFill>
        <p:spPr>
          <a:xfrm>
            <a:off x="282775" y="2398150"/>
            <a:ext cx="1972675" cy="1217741"/>
          </a:xfrm>
          <a:prstGeom prst="rect">
            <a:avLst/>
          </a:prstGeom>
          <a:noFill/>
          <a:ln>
            <a:noFill/>
          </a:ln>
        </p:spPr>
      </p:pic>
      <p:pic>
        <p:nvPicPr>
          <p:cNvPr id="68" name="Google Shape;68;p14"/>
          <p:cNvPicPr preferRelativeResize="0"/>
          <p:nvPr/>
        </p:nvPicPr>
        <p:blipFill rotWithShape="1">
          <a:blip r:embed="rId7">
            <a:alphaModFix/>
          </a:blip>
          <a:srcRect l="33967" t="3834" b="17270"/>
          <a:stretch/>
        </p:blipFill>
        <p:spPr>
          <a:xfrm>
            <a:off x="5049462" y="1257913"/>
            <a:ext cx="1432826" cy="984996"/>
          </a:xfrm>
          <a:prstGeom prst="rect">
            <a:avLst/>
          </a:prstGeom>
          <a:noFill/>
          <a:ln>
            <a:noFill/>
          </a:ln>
        </p:spPr>
      </p:pic>
      <p:pic>
        <p:nvPicPr>
          <p:cNvPr id="69" name="Google Shape;69;p14"/>
          <p:cNvPicPr preferRelativeResize="0"/>
          <p:nvPr/>
        </p:nvPicPr>
        <p:blipFill>
          <a:blip r:embed="rId8">
            <a:alphaModFix/>
          </a:blip>
          <a:stretch>
            <a:fillRect/>
          </a:stretch>
        </p:blipFill>
        <p:spPr>
          <a:xfrm>
            <a:off x="2713150" y="1103025"/>
            <a:ext cx="1786075" cy="1099111"/>
          </a:xfrm>
          <a:prstGeom prst="rect">
            <a:avLst/>
          </a:prstGeom>
          <a:noFill/>
          <a:ln>
            <a:noFill/>
          </a:ln>
        </p:spPr>
      </p:pic>
      <p:pic>
        <p:nvPicPr>
          <p:cNvPr id="70" name="Google Shape;70;p14"/>
          <p:cNvPicPr preferRelativeResize="0"/>
          <p:nvPr/>
        </p:nvPicPr>
        <p:blipFill>
          <a:blip r:embed="rId9">
            <a:alphaModFix/>
          </a:blip>
          <a:stretch>
            <a:fillRect/>
          </a:stretch>
        </p:blipFill>
        <p:spPr>
          <a:xfrm>
            <a:off x="2936125" y="4105550"/>
            <a:ext cx="1786076" cy="1018614"/>
          </a:xfrm>
          <a:prstGeom prst="rect">
            <a:avLst/>
          </a:prstGeom>
          <a:noFill/>
          <a:ln>
            <a:noFill/>
          </a:ln>
        </p:spPr>
      </p:pic>
      <p:pic>
        <p:nvPicPr>
          <p:cNvPr id="71" name="Google Shape;71;p14"/>
          <p:cNvPicPr preferRelativeResize="0"/>
          <p:nvPr/>
        </p:nvPicPr>
        <p:blipFill>
          <a:blip r:embed="rId10">
            <a:alphaModFix/>
          </a:blip>
          <a:stretch>
            <a:fillRect/>
          </a:stretch>
        </p:blipFill>
        <p:spPr>
          <a:xfrm>
            <a:off x="5167774" y="2471638"/>
            <a:ext cx="1528325" cy="1146267"/>
          </a:xfrm>
          <a:prstGeom prst="rect">
            <a:avLst/>
          </a:prstGeom>
          <a:noFill/>
          <a:ln>
            <a:noFill/>
          </a:ln>
        </p:spPr>
      </p:pic>
      <p:pic>
        <p:nvPicPr>
          <p:cNvPr id="72" name="Google Shape;72;p14"/>
          <p:cNvPicPr preferRelativeResize="0"/>
          <p:nvPr/>
        </p:nvPicPr>
        <p:blipFill>
          <a:blip r:embed="rId11">
            <a:alphaModFix/>
          </a:blip>
          <a:stretch>
            <a:fillRect/>
          </a:stretch>
        </p:blipFill>
        <p:spPr>
          <a:xfrm>
            <a:off x="7069325" y="2495550"/>
            <a:ext cx="1952804" cy="1098450"/>
          </a:xfrm>
          <a:prstGeom prst="rect">
            <a:avLst/>
          </a:prstGeom>
          <a:noFill/>
          <a:ln>
            <a:noFill/>
          </a:ln>
        </p:spPr>
      </p:pic>
      <p:pic>
        <p:nvPicPr>
          <p:cNvPr id="73" name="Google Shape;73;p14"/>
          <p:cNvPicPr preferRelativeResize="0"/>
          <p:nvPr/>
        </p:nvPicPr>
        <p:blipFill>
          <a:blip r:embed="rId12">
            <a:alphaModFix/>
          </a:blip>
          <a:stretch>
            <a:fillRect/>
          </a:stretch>
        </p:blipFill>
        <p:spPr>
          <a:xfrm>
            <a:off x="589200" y="3879525"/>
            <a:ext cx="1723168" cy="1149124"/>
          </a:xfrm>
          <a:prstGeom prst="rect">
            <a:avLst/>
          </a:prstGeom>
          <a:noFill/>
          <a:ln>
            <a:noFill/>
          </a:ln>
        </p:spPr>
      </p:pic>
      <p:pic>
        <p:nvPicPr>
          <p:cNvPr id="74" name="Google Shape;74;p14"/>
          <p:cNvPicPr preferRelativeResize="0"/>
          <p:nvPr/>
        </p:nvPicPr>
        <p:blipFill>
          <a:blip r:embed="rId13">
            <a:alphaModFix/>
          </a:blip>
          <a:stretch>
            <a:fillRect/>
          </a:stretch>
        </p:blipFill>
        <p:spPr>
          <a:xfrm>
            <a:off x="7069325" y="3775613"/>
            <a:ext cx="1786075" cy="1190724"/>
          </a:xfrm>
          <a:prstGeom prst="rect">
            <a:avLst/>
          </a:prstGeom>
          <a:noFill/>
          <a:ln>
            <a:noFill/>
          </a:ln>
        </p:spPr>
      </p:pic>
      <p:pic>
        <p:nvPicPr>
          <p:cNvPr id="75" name="Google Shape;75;p14"/>
          <p:cNvPicPr preferRelativeResize="0"/>
          <p:nvPr/>
        </p:nvPicPr>
        <p:blipFill>
          <a:blip r:embed="rId14">
            <a:alphaModFix/>
          </a:blip>
          <a:stretch>
            <a:fillRect/>
          </a:stretch>
        </p:blipFill>
        <p:spPr>
          <a:xfrm>
            <a:off x="7069325" y="1206760"/>
            <a:ext cx="1528320" cy="1018624"/>
          </a:xfrm>
          <a:prstGeom prst="rect">
            <a:avLst/>
          </a:prstGeom>
          <a:noFill/>
          <a:ln>
            <a:noFill/>
          </a:ln>
        </p:spPr>
      </p:pic>
      <p:sp>
        <p:nvSpPr>
          <p:cNvPr id="2" name="Google Shape;63;p14">
            <a:extLst>
              <a:ext uri="{FF2B5EF4-FFF2-40B4-BE49-F238E27FC236}">
                <a16:creationId xmlns:a16="http://schemas.microsoft.com/office/drawing/2014/main" id="{442B2D7D-2E25-A6AB-A108-D6BA6C6A5E6C}"/>
              </a:ext>
            </a:extLst>
          </p:cNvPr>
          <p:cNvSpPr txBox="1"/>
          <p:nvPr/>
        </p:nvSpPr>
        <p:spPr>
          <a:xfrm>
            <a:off x="3829163" y="499459"/>
            <a:ext cx="5207171"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/Crisis</a:t>
            </a:r>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pic>
        <p:nvPicPr>
          <p:cNvPr id="3" name="Picture 2">
            <a:extLst>
              <a:ext uri="{FF2B5EF4-FFF2-40B4-BE49-F238E27FC236}">
                <a16:creationId xmlns:a16="http://schemas.microsoft.com/office/drawing/2014/main" id="{89E4A981-4993-55F6-30D7-D0DA2B84D795}"/>
              </a:ext>
            </a:extLst>
          </p:cNvPr>
          <p:cNvPicPr>
            <a:picLocks noChangeAspect="1"/>
          </p:cNvPicPr>
          <p:nvPr/>
        </p:nvPicPr>
        <p:blipFill>
          <a:blip r:embed="rId3"/>
          <a:stretch>
            <a:fillRect/>
          </a:stretch>
        </p:blipFill>
        <p:spPr>
          <a:xfrm>
            <a:off x="1287684" y="1188024"/>
            <a:ext cx="5981218" cy="3955476"/>
          </a:xfrm>
          <a:prstGeom prst="rect">
            <a:avLst/>
          </a:prstGeom>
        </p:spPr>
      </p:pic>
    </p:spTree>
    <p:extLst>
      <p:ext uri="{BB962C8B-B14F-4D97-AF65-F5344CB8AC3E}">
        <p14:creationId xmlns:p14="http://schemas.microsoft.com/office/powerpoint/2010/main" val="3800745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18" name="Google Shape;218;p3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19" name="Google Shape;219;p32"/>
          <p:cNvSpPr txBox="1"/>
          <p:nvPr/>
        </p:nvSpPr>
        <p:spPr>
          <a:xfrm>
            <a:off x="367900" y="1912550"/>
            <a:ext cx="18882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solidFill>
                  <a:schemeClr val="dk1"/>
                </a:solidFill>
              </a:rPr>
              <a:t>DiD</a:t>
            </a:r>
            <a:r>
              <a:rPr lang="en-US" sz="1600" b="1" dirty="0">
                <a:solidFill>
                  <a:schemeClr val="dk1"/>
                </a:solidFill>
              </a:rPr>
              <a:t> w/ matching:</a:t>
            </a:r>
            <a:endParaRPr sz="1600" b="1" dirty="0">
              <a:solidFill>
                <a:schemeClr val="dk1"/>
              </a:solidFill>
            </a:endParaRPr>
          </a:p>
        </p:txBody>
      </p:sp>
      <p:pic>
        <p:nvPicPr>
          <p:cNvPr id="220" name="Google Shape;220;p32"/>
          <p:cNvPicPr preferRelativeResize="0"/>
          <p:nvPr/>
        </p:nvPicPr>
        <p:blipFill>
          <a:blip r:embed="rId3">
            <a:alphaModFix/>
          </a:blip>
          <a:stretch>
            <a:fillRect/>
          </a:stretch>
        </p:blipFill>
        <p:spPr>
          <a:xfrm>
            <a:off x="1188375" y="2330250"/>
            <a:ext cx="7006048" cy="2601650"/>
          </a:xfrm>
          <a:prstGeom prst="rect">
            <a:avLst/>
          </a:prstGeom>
          <a:noFill/>
          <a:ln>
            <a:noFill/>
          </a:ln>
        </p:spPr>
      </p:pic>
      <p:sp>
        <p:nvSpPr>
          <p:cNvPr id="221" name="Google Shape;221;p32"/>
          <p:cNvSpPr txBox="1"/>
          <p:nvPr/>
        </p:nvSpPr>
        <p:spPr>
          <a:xfrm>
            <a:off x="367900" y="1159388"/>
            <a:ext cx="73980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Sensitivity Analysis:    </a:t>
            </a:r>
            <a:r>
              <a:rPr lang="en-US" sz="1300" dirty="0">
                <a:solidFill>
                  <a:schemeClr val="dk1"/>
                </a:solidFill>
              </a:rPr>
              <a:t>Population (x250), GDP (x1000), Polity (x12)</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27" name="Google Shape;227;p3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28" name="Google Shape;228;p33"/>
          <p:cNvSpPr txBox="1"/>
          <p:nvPr/>
        </p:nvSpPr>
        <p:spPr>
          <a:xfrm>
            <a:off x="382500" y="1497475"/>
            <a:ext cx="19695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Examples, SCM:</a:t>
            </a:r>
            <a:endParaRPr sz="1600" dirty="0">
              <a:solidFill>
                <a:schemeClr val="dk1"/>
              </a:solidFill>
            </a:endParaRPr>
          </a:p>
        </p:txBody>
      </p:sp>
      <p:pic>
        <p:nvPicPr>
          <p:cNvPr id="229" name="Google Shape;229;p33"/>
          <p:cNvPicPr preferRelativeResize="0"/>
          <p:nvPr/>
        </p:nvPicPr>
        <p:blipFill>
          <a:blip r:embed="rId3">
            <a:alphaModFix/>
          </a:blip>
          <a:stretch>
            <a:fillRect/>
          </a:stretch>
        </p:blipFill>
        <p:spPr>
          <a:xfrm>
            <a:off x="2734525" y="1082400"/>
            <a:ext cx="5834905" cy="4061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Vary by Inst. (U-shape)</a:t>
            </a:r>
            <a:endParaRPr sz="2400" b="1" i="0" u="none" strike="noStrike" cap="none" dirty="0">
              <a:solidFill>
                <a:schemeClr val="lt1"/>
              </a:solidFill>
            </a:endParaRPr>
          </a:p>
        </p:txBody>
      </p:sp>
      <p:pic>
        <p:nvPicPr>
          <p:cNvPr id="236" name="Google Shape;236;p34"/>
          <p:cNvPicPr preferRelativeResize="0"/>
          <p:nvPr/>
        </p:nvPicPr>
        <p:blipFill>
          <a:blip r:embed="rId3">
            <a:alphaModFix/>
          </a:blip>
          <a:stretch>
            <a:fillRect/>
          </a:stretch>
        </p:blipFill>
        <p:spPr>
          <a:xfrm>
            <a:off x="901150" y="1135502"/>
            <a:ext cx="6789700" cy="724475"/>
          </a:xfrm>
          <a:prstGeom prst="rect">
            <a:avLst/>
          </a:prstGeom>
          <a:noFill/>
          <a:ln>
            <a:noFill/>
          </a:ln>
        </p:spPr>
      </p:pic>
      <p:pic>
        <p:nvPicPr>
          <p:cNvPr id="237" name="Google Shape;237;p34"/>
          <p:cNvPicPr preferRelativeResize="0"/>
          <p:nvPr/>
        </p:nvPicPr>
        <p:blipFill>
          <a:blip r:embed="rId4">
            <a:alphaModFix/>
          </a:blip>
          <a:stretch>
            <a:fillRect/>
          </a:stretch>
        </p:blipFill>
        <p:spPr>
          <a:xfrm>
            <a:off x="1210400" y="2490375"/>
            <a:ext cx="6171199" cy="2608200"/>
          </a:xfrm>
          <a:prstGeom prst="rect">
            <a:avLst/>
          </a:prstGeom>
          <a:noFill/>
          <a:ln>
            <a:noFill/>
          </a:ln>
        </p:spPr>
      </p:pic>
      <p:sp>
        <p:nvSpPr>
          <p:cNvPr id="238" name="Google Shape;238;p34"/>
          <p:cNvSpPr txBox="1"/>
          <p:nvPr/>
        </p:nvSpPr>
        <p:spPr>
          <a:xfrm>
            <a:off x="2478700" y="1729750"/>
            <a:ext cx="7007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rPr>
              <a:t>*inst. range dummy: lowest/highest 20th quantiles in 2000, w/ a ±10 ppt. variation.</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by Inst.</a:t>
            </a:r>
            <a:endParaRPr sz="2400" b="1" i="0" u="none" strike="noStrike" cap="none" dirty="0">
              <a:solidFill>
                <a:schemeClr val="lt1"/>
              </a:solidFill>
            </a:endParaRPr>
          </a:p>
        </p:txBody>
      </p:sp>
      <p:sp>
        <p:nvSpPr>
          <p:cNvPr id="2" name="TextBox 1">
            <a:extLst>
              <a:ext uri="{FF2B5EF4-FFF2-40B4-BE49-F238E27FC236}">
                <a16:creationId xmlns:a16="http://schemas.microsoft.com/office/drawing/2014/main" id="{B88F3895-BDCE-B470-24CD-E49FF4A91C6B}"/>
              </a:ext>
            </a:extLst>
          </p:cNvPr>
          <p:cNvSpPr txBox="1"/>
          <p:nvPr/>
        </p:nvSpPr>
        <p:spPr>
          <a:xfrm>
            <a:off x="750771" y="1578543"/>
            <a:ext cx="4721164" cy="307777"/>
          </a:xfrm>
          <a:prstGeom prst="rect">
            <a:avLst/>
          </a:prstGeom>
          <a:noFill/>
        </p:spPr>
        <p:txBody>
          <a:bodyPr wrap="none" rtlCol="0">
            <a:spAutoFit/>
          </a:bodyPr>
          <a:lstStyle/>
          <a:p>
            <a:r>
              <a:rPr lang="en-US" dirty="0"/>
              <a:t>Semi-parametric estimation (Generalized Additive Model)</a:t>
            </a:r>
          </a:p>
        </p:txBody>
      </p:sp>
      <p:pic>
        <p:nvPicPr>
          <p:cNvPr id="3" name="Picture 2">
            <a:extLst>
              <a:ext uri="{FF2B5EF4-FFF2-40B4-BE49-F238E27FC236}">
                <a16:creationId xmlns:a16="http://schemas.microsoft.com/office/drawing/2014/main" id="{1CD30E87-B144-6E9B-03FB-550E1DB598BB}"/>
              </a:ext>
            </a:extLst>
          </p:cNvPr>
          <p:cNvPicPr>
            <a:picLocks noChangeAspect="1"/>
          </p:cNvPicPr>
          <p:nvPr/>
        </p:nvPicPr>
        <p:blipFill>
          <a:blip r:embed="rId3"/>
          <a:stretch>
            <a:fillRect/>
          </a:stretch>
        </p:blipFill>
        <p:spPr>
          <a:xfrm>
            <a:off x="1494322" y="1967758"/>
            <a:ext cx="5792002" cy="2888706"/>
          </a:xfrm>
          <a:prstGeom prst="rect">
            <a:avLst/>
          </a:prstGeom>
        </p:spPr>
      </p:pic>
    </p:spTree>
    <p:extLst>
      <p:ext uri="{BB962C8B-B14F-4D97-AF65-F5344CB8AC3E}">
        <p14:creationId xmlns:p14="http://schemas.microsoft.com/office/powerpoint/2010/main" val="2532693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44" name="Google Shape;244;p3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2.1: Inst. Reform</a:t>
            </a:r>
            <a:endParaRPr sz="2400" b="1" i="0" u="none" strike="noStrike" cap="none">
              <a:solidFill>
                <a:schemeClr val="lt1"/>
              </a:solidFill>
            </a:endParaRPr>
          </a:p>
        </p:txBody>
      </p:sp>
      <p:pic>
        <p:nvPicPr>
          <p:cNvPr id="245" name="Google Shape;245;p35"/>
          <p:cNvPicPr preferRelativeResize="0"/>
          <p:nvPr/>
        </p:nvPicPr>
        <p:blipFill>
          <a:blip r:embed="rId3">
            <a:alphaModFix/>
          </a:blip>
          <a:stretch>
            <a:fillRect/>
          </a:stretch>
        </p:blipFill>
        <p:spPr>
          <a:xfrm>
            <a:off x="827875" y="1430100"/>
            <a:ext cx="6838526" cy="3406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1" name="Google Shape;251;p3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2.2: Vary by WTO-related Period</a:t>
            </a:r>
            <a:endParaRPr sz="2400" b="1" i="0" u="none" strike="noStrike" cap="none" dirty="0">
              <a:solidFill>
                <a:schemeClr val="lt1"/>
              </a:solidFill>
            </a:endParaRPr>
          </a:p>
        </p:txBody>
      </p:sp>
      <p:pic>
        <p:nvPicPr>
          <p:cNvPr id="252" name="Google Shape;252;p36"/>
          <p:cNvPicPr preferRelativeResize="0"/>
          <p:nvPr/>
        </p:nvPicPr>
        <p:blipFill>
          <a:blip r:embed="rId3">
            <a:alphaModFix/>
          </a:blip>
          <a:stretch>
            <a:fillRect/>
          </a:stretch>
        </p:blipFill>
        <p:spPr>
          <a:xfrm>
            <a:off x="774200" y="1048225"/>
            <a:ext cx="6781551" cy="723600"/>
          </a:xfrm>
          <a:prstGeom prst="rect">
            <a:avLst/>
          </a:prstGeom>
          <a:noFill/>
          <a:ln>
            <a:noFill/>
          </a:ln>
        </p:spPr>
      </p:pic>
      <p:pic>
        <p:nvPicPr>
          <p:cNvPr id="253" name="Google Shape;253;p36"/>
          <p:cNvPicPr preferRelativeResize="0"/>
          <p:nvPr/>
        </p:nvPicPr>
        <p:blipFill>
          <a:blip r:embed="rId4">
            <a:alphaModFix/>
          </a:blip>
          <a:stretch>
            <a:fillRect/>
          </a:stretch>
        </p:blipFill>
        <p:spPr>
          <a:xfrm>
            <a:off x="888150" y="2440675"/>
            <a:ext cx="6781551" cy="26384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9" name="Google Shape;259;p3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3: Absolute Exports</a:t>
            </a:r>
            <a:endParaRPr sz="2400" b="1" i="0" u="none" strike="noStrike" cap="none" dirty="0">
              <a:solidFill>
                <a:schemeClr val="lt1"/>
              </a:solidFill>
            </a:endParaRPr>
          </a:p>
        </p:txBody>
      </p:sp>
      <p:pic>
        <p:nvPicPr>
          <p:cNvPr id="260" name="Google Shape;260;p37"/>
          <p:cNvPicPr preferRelativeResize="0"/>
          <p:nvPr/>
        </p:nvPicPr>
        <p:blipFill>
          <a:blip r:embed="rId3">
            <a:alphaModFix/>
          </a:blip>
          <a:stretch>
            <a:fillRect/>
          </a:stretch>
        </p:blipFill>
        <p:spPr>
          <a:xfrm>
            <a:off x="722100" y="1494726"/>
            <a:ext cx="7888376" cy="3182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66" name="Google Shape;266;p3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4: External Balance</a:t>
            </a:r>
            <a:endParaRPr sz="2400" b="1" i="0" u="none" strike="noStrike" cap="none" dirty="0">
              <a:solidFill>
                <a:schemeClr val="lt1"/>
              </a:solidFill>
            </a:endParaRPr>
          </a:p>
        </p:txBody>
      </p:sp>
      <p:pic>
        <p:nvPicPr>
          <p:cNvPr id="3" name="Picture 2">
            <a:extLst>
              <a:ext uri="{FF2B5EF4-FFF2-40B4-BE49-F238E27FC236}">
                <a16:creationId xmlns:a16="http://schemas.microsoft.com/office/drawing/2014/main" id="{56211C22-58BA-0088-8626-BED843EFA186}"/>
              </a:ext>
            </a:extLst>
          </p:cNvPr>
          <p:cNvPicPr>
            <a:picLocks noChangeAspect="1"/>
          </p:cNvPicPr>
          <p:nvPr/>
        </p:nvPicPr>
        <p:blipFill>
          <a:blip r:embed="rId3"/>
          <a:stretch>
            <a:fillRect/>
          </a:stretch>
        </p:blipFill>
        <p:spPr>
          <a:xfrm>
            <a:off x="2518829" y="1048233"/>
            <a:ext cx="4860676" cy="4095267"/>
          </a:xfrm>
          <a:prstGeom prst="rect">
            <a:avLst/>
          </a:prstGeom>
        </p:spPr>
      </p:pic>
      <p:sp>
        <p:nvSpPr>
          <p:cNvPr id="4" name="TextBox 3">
            <a:extLst>
              <a:ext uri="{FF2B5EF4-FFF2-40B4-BE49-F238E27FC236}">
                <a16:creationId xmlns:a16="http://schemas.microsoft.com/office/drawing/2014/main" id="{7ED2FA01-FEF7-47EA-E962-6E91547A4F4B}"/>
              </a:ext>
            </a:extLst>
          </p:cNvPr>
          <p:cNvSpPr txBox="1"/>
          <p:nvPr/>
        </p:nvSpPr>
        <p:spPr>
          <a:xfrm>
            <a:off x="150829" y="1932495"/>
            <a:ext cx="1923068" cy="89255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Hierarchical Model </a:t>
            </a:r>
          </a:p>
          <a:p>
            <a:endParaRPr lang="en-US"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(Chinn and Ito 2021; Manger and Sattler 2020)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913C5-168F-BB84-0F8F-4CB7F95E8A1E}"/>
              </a:ext>
            </a:extLst>
          </p:cNvPr>
          <p:cNvSpPr txBox="1"/>
          <p:nvPr/>
        </p:nvSpPr>
        <p:spPr>
          <a:xfrm>
            <a:off x="2637322" y="2030930"/>
            <a:ext cx="2343911" cy="523220"/>
          </a:xfrm>
          <a:prstGeom prst="rect">
            <a:avLst/>
          </a:prstGeom>
          <a:noFill/>
        </p:spPr>
        <p:txBody>
          <a:bodyPr wrap="none" rtlCol="0">
            <a:spAutoFit/>
          </a:bodyPr>
          <a:lstStyle/>
          <a:p>
            <a:r>
              <a:rPr lang="en-US" sz="2800" b="1" dirty="0"/>
              <a:t>Mechanisms</a:t>
            </a:r>
          </a:p>
        </p:txBody>
      </p:sp>
    </p:spTree>
    <p:extLst>
      <p:ext uri="{BB962C8B-B14F-4D97-AF65-F5344CB8AC3E}">
        <p14:creationId xmlns:p14="http://schemas.microsoft.com/office/powerpoint/2010/main" val="41543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1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81" name="Google Shape;81;p15"/>
          <p:cNvSpPr txBox="1"/>
          <p:nvPr/>
        </p:nvSpPr>
        <p:spPr>
          <a:xfrm>
            <a:off x="0" y="489633"/>
            <a:ext cx="8776002"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Meanwhile: Autocratic Rise</a:t>
            </a:r>
            <a:endParaRPr sz="2400" b="1" dirty="0">
              <a:solidFill>
                <a:schemeClr val="bg2">
                  <a:lumMod val="40000"/>
                  <a:lumOff val="60000"/>
                </a:schemeClr>
              </a:solidFill>
            </a:endParaRPr>
          </a:p>
        </p:txBody>
      </p:sp>
      <p:pic>
        <p:nvPicPr>
          <p:cNvPr id="83" name="Google Shape;83;p15"/>
          <p:cNvPicPr preferRelativeResize="0"/>
          <p:nvPr/>
        </p:nvPicPr>
        <p:blipFill rotWithShape="1">
          <a:blip r:embed="rId3">
            <a:alphaModFix/>
          </a:blip>
          <a:srcRect b="24420"/>
          <a:stretch/>
        </p:blipFill>
        <p:spPr>
          <a:xfrm>
            <a:off x="4208686" y="170005"/>
            <a:ext cx="5055190" cy="2488528"/>
          </a:xfrm>
          <a:prstGeom prst="rect">
            <a:avLst/>
          </a:prstGeom>
          <a:noFill/>
          <a:ln>
            <a:noFill/>
          </a:ln>
        </p:spPr>
      </p:pic>
      <p:pic>
        <p:nvPicPr>
          <p:cNvPr id="84" name="Google Shape;84;p15"/>
          <p:cNvPicPr preferRelativeResize="0"/>
          <p:nvPr/>
        </p:nvPicPr>
        <p:blipFill rotWithShape="1">
          <a:blip r:embed="rId4">
            <a:alphaModFix/>
          </a:blip>
          <a:srcRect l="16936" b="22797"/>
          <a:stretch/>
        </p:blipFill>
        <p:spPr>
          <a:xfrm>
            <a:off x="5130788" y="3044777"/>
            <a:ext cx="4133088" cy="2082937"/>
          </a:xfrm>
          <a:prstGeom prst="rect">
            <a:avLst/>
          </a:prstGeom>
          <a:noFill/>
          <a:ln>
            <a:noFill/>
          </a:ln>
        </p:spPr>
      </p:pic>
      <p:pic>
        <p:nvPicPr>
          <p:cNvPr id="2" name="Picture 1">
            <a:extLst>
              <a:ext uri="{FF2B5EF4-FFF2-40B4-BE49-F238E27FC236}">
                <a16:creationId xmlns:a16="http://schemas.microsoft.com/office/drawing/2014/main" id="{AC4D8DD4-3EA4-19D1-2A71-4CFD398B2DF7}"/>
              </a:ext>
            </a:extLst>
          </p:cNvPr>
          <p:cNvPicPr>
            <a:picLocks noChangeAspect="1"/>
          </p:cNvPicPr>
          <p:nvPr/>
        </p:nvPicPr>
        <p:blipFill rotWithShape="1">
          <a:blip r:embed="rId5"/>
          <a:srcRect l="15060" r="15237" b="24544"/>
          <a:stretch/>
        </p:blipFill>
        <p:spPr>
          <a:xfrm>
            <a:off x="75598" y="1486301"/>
            <a:ext cx="4133088" cy="3167566"/>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D0CC2034-715F-4B1A-4A1C-39BDB07E9E5F}"/>
                  </a:ext>
                </a:extLst>
              </p14:cNvPr>
              <p14:cNvContentPartPr/>
              <p14:nvPr/>
            </p14:nvContentPartPr>
            <p14:xfrm>
              <a:off x="7419672" y="4271616"/>
              <a:ext cx="1093320" cy="633960"/>
            </p14:xfrm>
          </p:contentPart>
        </mc:Choice>
        <mc:Fallback xmlns="">
          <p:pic>
            <p:nvPicPr>
              <p:cNvPr id="3" name="Ink 2">
                <a:extLst>
                  <a:ext uri="{FF2B5EF4-FFF2-40B4-BE49-F238E27FC236}">
                    <a16:creationId xmlns:a16="http://schemas.microsoft.com/office/drawing/2014/main" id="{D0CC2034-715F-4B1A-4A1C-39BDB07E9E5F}"/>
                  </a:ext>
                </a:extLst>
              </p:cNvPr>
              <p:cNvPicPr/>
              <p:nvPr/>
            </p:nvPicPr>
            <p:blipFill>
              <a:blip r:embed="rId7"/>
              <a:stretch>
                <a:fillRect/>
              </a:stretch>
            </p:blipFill>
            <p:spPr>
              <a:xfrm>
                <a:off x="7410672" y="4262976"/>
                <a:ext cx="1110960" cy="651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2" name="Google Shape;272;p3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Sectoral-level Evidence</a:t>
            </a:r>
            <a:endParaRPr sz="2400" b="1" i="0" u="none" strike="noStrike" cap="none">
              <a:solidFill>
                <a:schemeClr val="lt1"/>
              </a:solidFill>
            </a:endParaRPr>
          </a:p>
        </p:txBody>
      </p:sp>
      <p:pic>
        <p:nvPicPr>
          <p:cNvPr id="273" name="Google Shape;273;p39"/>
          <p:cNvPicPr preferRelativeResize="0"/>
          <p:nvPr/>
        </p:nvPicPr>
        <p:blipFill>
          <a:blip r:embed="rId3">
            <a:alphaModFix/>
          </a:blip>
          <a:stretch>
            <a:fillRect/>
          </a:stretch>
        </p:blipFill>
        <p:spPr>
          <a:xfrm>
            <a:off x="494225" y="1433300"/>
            <a:ext cx="7888398" cy="3280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40"/>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9" name="Google Shape;279;p4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Mediating Tests </a:t>
            </a:r>
            <a:endParaRPr sz="2400" b="1" i="0" u="none" strike="noStrike" cap="none">
              <a:solidFill>
                <a:schemeClr val="lt1"/>
              </a:solidFill>
            </a:endParaRPr>
          </a:p>
        </p:txBody>
      </p:sp>
      <p:pic>
        <p:nvPicPr>
          <p:cNvPr id="280" name="Google Shape;280;p40"/>
          <p:cNvPicPr preferRelativeResize="0"/>
          <p:nvPr/>
        </p:nvPicPr>
        <p:blipFill>
          <a:blip r:embed="rId3">
            <a:alphaModFix/>
          </a:blip>
          <a:stretch>
            <a:fillRect/>
          </a:stretch>
        </p:blipFill>
        <p:spPr>
          <a:xfrm>
            <a:off x="209219" y="1083741"/>
            <a:ext cx="7961624" cy="3570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1"/>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86" name="Google Shape;286;p4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Qualitative Case Comparison</a:t>
            </a:r>
            <a:endParaRPr sz="2400" b="1" i="0" u="none" strike="noStrike" cap="none" dirty="0">
              <a:solidFill>
                <a:schemeClr val="lt1"/>
              </a:solidFill>
            </a:endParaRPr>
          </a:p>
        </p:txBody>
      </p:sp>
      <p:pic>
        <p:nvPicPr>
          <p:cNvPr id="287" name="Google Shape;287;p41"/>
          <p:cNvPicPr preferRelativeResize="0"/>
          <p:nvPr/>
        </p:nvPicPr>
        <p:blipFill>
          <a:blip r:embed="rId3">
            <a:alphaModFix/>
          </a:blip>
          <a:stretch>
            <a:fillRect/>
          </a:stretch>
        </p:blipFill>
        <p:spPr>
          <a:xfrm>
            <a:off x="-87624" y="1434002"/>
            <a:ext cx="3922724" cy="2023825"/>
          </a:xfrm>
          <a:prstGeom prst="rect">
            <a:avLst/>
          </a:prstGeom>
          <a:noFill/>
          <a:ln>
            <a:noFill/>
          </a:ln>
        </p:spPr>
      </p:pic>
      <p:pic>
        <p:nvPicPr>
          <p:cNvPr id="288" name="Google Shape;288;p41"/>
          <p:cNvPicPr preferRelativeResize="0"/>
          <p:nvPr/>
        </p:nvPicPr>
        <p:blipFill>
          <a:blip r:embed="rId4">
            <a:alphaModFix/>
          </a:blip>
          <a:stretch>
            <a:fillRect/>
          </a:stretch>
        </p:blipFill>
        <p:spPr>
          <a:xfrm>
            <a:off x="3835100" y="2011275"/>
            <a:ext cx="5271824" cy="2555701"/>
          </a:xfrm>
          <a:prstGeom prst="rect">
            <a:avLst/>
          </a:prstGeom>
          <a:noFill/>
          <a:ln>
            <a:noFill/>
          </a:ln>
        </p:spPr>
      </p:pic>
      <p:sp>
        <p:nvSpPr>
          <p:cNvPr id="2" name="TextBox 1">
            <a:extLst>
              <a:ext uri="{FF2B5EF4-FFF2-40B4-BE49-F238E27FC236}">
                <a16:creationId xmlns:a16="http://schemas.microsoft.com/office/drawing/2014/main" id="{B146A819-B40E-17BA-9704-8DDCE2E5C05C}"/>
              </a:ext>
            </a:extLst>
          </p:cNvPr>
          <p:cNvSpPr txBox="1"/>
          <p:nvPr/>
        </p:nvSpPr>
        <p:spPr>
          <a:xfrm>
            <a:off x="197963" y="3457827"/>
            <a:ext cx="3561723" cy="1631216"/>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“...China’s political regime allows a gradualist approach which blended state control with market, and long-term planning employing mercantilism (e.g., economic zones and industrial policies) (Lin et al. 2003), as well as the suppression of labor wages…”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“…India’s democratic system, though more inclusive, must navigate coalition politics, public dissent, and legal constraints, resulting in slow decision-making and low mercantilist policies (</a:t>
            </a:r>
            <a:r>
              <a:rPr lang="en-US" sz="1000" dirty="0" err="1">
                <a:latin typeface="Calibri" panose="020F0502020204030204" pitchFamily="34" charset="0"/>
                <a:cs typeface="Calibri" panose="020F0502020204030204" pitchFamily="34" charset="0"/>
              </a:rPr>
              <a:t>Groth</a:t>
            </a:r>
            <a:r>
              <a:rPr lang="en-US" sz="1000" dirty="0">
                <a:latin typeface="Calibri" panose="020F0502020204030204" pitchFamily="34" charset="0"/>
                <a:cs typeface="Calibri" panose="020F0502020204030204" pitchFamily="34" charset="0"/>
              </a:rPr>
              <a:t> 2006)…”</a:t>
            </a:r>
          </a:p>
        </p:txBody>
      </p:sp>
      <p:sp>
        <p:nvSpPr>
          <p:cNvPr id="3" name="TextBox 2">
            <a:extLst>
              <a:ext uri="{FF2B5EF4-FFF2-40B4-BE49-F238E27FC236}">
                <a16:creationId xmlns:a16="http://schemas.microsoft.com/office/drawing/2014/main" id="{C81C96E0-D492-A136-10B7-3F2378825C0A}"/>
              </a:ext>
            </a:extLst>
          </p:cNvPr>
          <p:cNvSpPr txBox="1"/>
          <p:nvPr/>
        </p:nvSpPr>
        <p:spPr>
          <a:xfrm>
            <a:off x="4147794" y="4653867"/>
            <a:ext cx="1904689" cy="307777"/>
          </a:xfrm>
          <a:prstGeom prst="rect">
            <a:avLst/>
          </a:prstGeom>
          <a:noFill/>
        </p:spPr>
        <p:txBody>
          <a:bodyPr wrap="none" rtlCol="0">
            <a:spAutoFit/>
          </a:bodyPr>
          <a:lstStyle/>
          <a:p>
            <a:r>
              <a:rPr lang="en-US" dirty="0"/>
              <a:t>See paper for more…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2"/>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94" name="Google Shape;294;p4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Possible Questions</a:t>
            </a:r>
            <a:endParaRPr sz="2400" b="1" i="0" u="none" strike="noStrike" cap="none" dirty="0">
              <a:solidFill>
                <a:schemeClr val="lt1"/>
              </a:solidFill>
            </a:endParaRPr>
          </a:p>
        </p:txBody>
      </p:sp>
      <p:sp>
        <p:nvSpPr>
          <p:cNvPr id="295" name="Google Shape;295;p42"/>
          <p:cNvSpPr txBox="1"/>
          <p:nvPr/>
        </p:nvSpPr>
        <p:spPr>
          <a:xfrm>
            <a:off x="413950" y="1365150"/>
            <a:ext cx="6561600" cy="36021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Selection bias?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Catch-up story?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State capacity?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Democracy-autocracy trade before 1990?</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Back-and-forth in GVC?</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Spillover and commodity boom?</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MFN status?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FDI?</a:t>
            </a: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43"/>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301" name="Google Shape;301;p4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Conclusion</a:t>
            </a:r>
            <a:endParaRPr sz="2400" b="1" i="0" u="none" strike="noStrike" cap="none">
              <a:solidFill>
                <a:schemeClr val="lt1"/>
              </a:solidFill>
            </a:endParaRPr>
          </a:p>
        </p:txBody>
      </p:sp>
      <p:sp>
        <p:nvSpPr>
          <p:cNvPr id="302" name="Google Shape;302;p43"/>
          <p:cNvSpPr txBox="1"/>
          <p:nvPr/>
        </p:nvSpPr>
        <p:spPr>
          <a:xfrm>
            <a:off x="367902" y="1191427"/>
            <a:ext cx="9144000" cy="3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Takeaways:</a:t>
            </a:r>
            <a:endParaRPr sz="1600" b="1"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Autocratic success is unlikely without a globalized economy (related: democratic backsliding)</a:t>
            </a:r>
            <a:endParaRPr sz="1600" dirty="0">
              <a:solidFill>
                <a:schemeClr val="dk1"/>
              </a:solidFill>
              <a:latin typeface="Calibri" panose="020F0502020204030204" pitchFamily="34" charset="0"/>
              <a:cs typeface="Calibri" panose="020F0502020204030204" pitchFamily="34" charset="0"/>
            </a:endParaRPr>
          </a:p>
          <a:p>
            <a:pPr marL="457200" lvl="8" indent="-317500">
              <a:spcBef>
                <a:spcPts val="1000"/>
              </a:spcBef>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A theory for global democracy crisis ⇒ </a:t>
            </a:r>
            <a:r>
              <a:rPr lang="en-US" sz="1600" b="1" dirty="0">
                <a:solidFill>
                  <a:schemeClr val="dk1"/>
                </a:solidFill>
                <a:latin typeface="Calibri" panose="020F0502020204030204" pitchFamily="34" charset="0"/>
                <a:cs typeface="Calibri" panose="020F0502020204030204" pitchFamily="34" charset="0"/>
              </a:rPr>
              <a:t>external factor </a:t>
            </a:r>
            <a:r>
              <a:rPr lang="en-US" sz="1600" dirty="0">
                <a:solidFill>
                  <a:schemeClr val="dk1"/>
                </a:solidFill>
                <a:latin typeface="Calibri" panose="020F0502020204030204" pitchFamily="34" charset="0"/>
                <a:cs typeface="Calibri" panose="020F0502020204030204" pitchFamily="34" charset="0"/>
              </a:rPr>
              <a:t>(complement Acemoglu et al., Ang…)</a:t>
            </a:r>
            <a:endParaRPr sz="1600"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If “Trump is the outcome” due to structural causes behind trend – get worse if causes unaddressed</a:t>
            </a: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Free trade/globalization is not wrong; policymakers ignored assumptions</a:t>
            </a:r>
            <a:endParaRPr sz="1600" dirty="0">
              <a:solidFill>
                <a:schemeClr val="dk1"/>
              </a:solidFill>
              <a:latin typeface="Calibri" panose="020F0502020204030204" pitchFamily="34" charset="0"/>
              <a:cs typeface="Calibri" panose="020F0502020204030204" pitchFamily="34" charset="0"/>
            </a:endParaRPr>
          </a:p>
          <a:p>
            <a:pPr marL="457200" lvl="0" indent="0" algn="l" rtl="0">
              <a:lnSpc>
                <a:spcPct val="115000"/>
              </a:lnSpc>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B46117D-A526-8DBF-A01A-B148680B4AA4}"/>
              </a:ext>
            </a:extLst>
          </p:cNvPr>
          <p:cNvSpPr txBox="1"/>
          <p:nvPr/>
        </p:nvSpPr>
        <p:spPr>
          <a:xfrm>
            <a:off x="7190072" y="4744722"/>
            <a:ext cx="1069524" cy="307777"/>
          </a:xfrm>
          <a:prstGeom prst="rect">
            <a:avLst/>
          </a:prstGeom>
          <a:noFill/>
        </p:spPr>
        <p:txBody>
          <a:bodyPr wrap="none" rtlCol="0">
            <a:spAutoFit/>
          </a:bodyPr>
          <a:lstStyle/>
          <a:p>
            <a:r>
              <a:rPr lang="en-US" dirty="0"/>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What Does Literature Say?</a:t>
            </a:r>
            <a:endParaRPr sz="2400" b="1" dirty="0">
              <a:solidFill>
                <a:schemeClr val="lt1"/>
              </a:solidFill>
            </a:endParaRPr>
          </a:p>
        </p:txBody>
      </p:sp>
      <p:sp>
        <p:nvSpPr>
          <p:cNvPr id="101" name="Google Shape;101;p17"/>
          <p:cNvSpPr txBox="1"/>
          <p:nvPr/>
        </p:nvSpPr>
        <p:spPr>
          <a:xfrm>
            <a:off x="398775" y="1440500"/>
            <a:ext cx="4731490" cy="2335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Regime type &amp; </a:t>
            </a:r>
            <a:r>
              <a:rPr lang="en-US" sz="1600" u="sng" dirty="0">
                <a:solidFill>
                  <a:schemeClr val="dk1"/>
                </a:solidFill>
                <a:latin typeface="Calibri" panose="020F0502020204030204" pitchFamily="34" charset="0"/>
                <a:cs typeface="Calibri" panose="020F0502020204030204" pitchFamily="34" charset="0"/>
              </a:rPr>
              <a:t>growth</a:t>
            </a:r>
            <a:r>
              <a:rPr lang="en-US" sz="1600" dirty="0">
                <a:solidFill>
                  <a:schemeClr val="dk1"/>
                </a:solidFill>
                <a:latin typeface="Calibri" panose="020F0502020204030204" pitchFamily="34" charset="0"/>
                <a:cs typeface="Calibri" panose="020F0502020204030204" pitchFamily="34" charset="0"/>
              </a:rPr>
              <a:t>: mixed</a:t>
            </a:r>
          </a:p>
          <a:p>
            <a:pPr marL="114300" lvl="0" algn="l" rtl="0">
              <a:lnSpc>
                <a:spcPct val="150000"/>
              </a:lnSpc>
              <a:spcBef>
                <a:spcPts val="0"/>
              </a:spcBef>
              <a:spcAft>
                <a:spcPts val="0"/>
              </a:spcAft>
              <a:buClr>
                <a:schemeClr val="dk1"/>
              </a:buClr>
              <a:buSzPts val="1800"/>
            </a:pPr>
            <a:r>
              <a:rPr lang="en-US" sz="1200" dirty="0">
                <a:solidFill>
                  <a:srgbClr val="B7B7B7"/>
                </a:solidFill>
                <a:latin typeface="Calibri" panose="020F0502020204030204" pitchFamily="34" charset="0"/>
                <a:cs typeface="Calibri" panose="020F0502020204030204" pitchFamily="34" charset="0"/>
              </a:rPr>
              <a:t>         (</a:t>
            </a:r>
            <a:r>
              <a:rPr lang="en-US" sz="1200" dirty="0" err="1">
                <a:solidFill>
                  <a:srgbClr val="B7B7B7"/>
                </a:solidFill>
                <a:latin typeface="Calibri" panose="020F0502020204030204" pitchFamily="34" charset="0"/>
                <a:cs typeface="Calibri" panose="020F0502020204030204" pitchFamily="34" charset="0"/>
              </a:rPr>
              <a:t>Przeworski</a:t>
            </a:r>
            <a:r>
              <a:rPr lang="en-US" sz="1200" dirty="0">
                <a:solidFill>
                  <a:srgbClr val="B7B7B7"/>
                </a:solidFill>
                <a:latin typeface="Calibri" panose="020F0502020204030204" pitchFamily="34" charset="0"/>
                <a:cs typeface="Calibri" panose="020F0502020204030204" pitchFamily="34" charset="0"/>
              </a:rPr>
              <a:t> et al. 2000; Barro 1996)</a:t>
            </a:r>
            <a:endParaRPr sz="1600" dirty="0">
              <a:solidFill>
                <a:schemeClr val="dk1"/>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Regime type &amp; </a:t>
            </a:r>
            <a:r>
              <a:rPr lang="en-US" sz="1600" u="sng" dirty="0">
                <a:solidFill>
                  <a:schemeClr val="dk1"/>
                </a:solidFill>
                <a:latin typeface="Calibri" panose="020F0502020204030204" pitchFamily="34" charset="0"/>
                <a:cs typeface="Calibri" panose="020F0502020204030204" pitchFamily="34" charset="0"/>
              </a:rPr>
              <a:t>exports</a:t>
            </a:r>
            <a:r>
              <a:rPr lang="en-US" sz="1600" dirty="0">
                <a:solidFill>
                  <a:schemeClr val="dk1"/>
                </a:solidFill>
                <a:latin typeface="Calibri" panose="020F0502020204030204" pitchFamily="34" charset="0"/>
                <a:cs typeface="Calibri" panose="020F0502020204030204" pitchFamily="34" charset="0"/>
              </a:rPr>
              <a:t>: democracy is better </a:t>
            </a:r>
            <a:r>
              <a:rPr lang="en-US" sz="1200" dirty="0">
                <a:solidFill>
                  <a:srgbClr val="B7B7B7"/>
                </a:solidFill>
                <a:latin typeface="Calibri" panose="020F0502020204030204" pitchFamily="34" charset="0"/>
                <a:cs typeface="Calibri" panose="020F0502020204030204" pitchFamily="34" charset="0"/>
              </a:rPr>
              <a:t>(</a:t>
            </a:r>
            <a:r>
              <a:rPr lang="en-US" sz="1200" dirty="0" err="1">
                <a:solidFill>
                  <a:srgbClr val="B7B7B7"/>
                </a:solidFill>
                <a:latin typeface="Calibri" panose="020F0502020204030204" pitchFamily="34" charset="0"/>
                <a:cs typeface="Calibri" panose="020F0502020204030204" pitchFamily="34" charset="0"/>
              </a:rPr>
              <a:t>Eichengreen</a:t>
            </a:r>
            <a:r>
              <a:rPr lang="en-US" sz="1200" dirty="0">
                <a:solidFill>
                  <a:srgbClr val="B7B7B7"/>
                </a:solidFill>
                <a:latin typeface="Calibri" panose="020F0502020204030204" pitchFamily="34" charset="0"/>
                <a:cs typeface="Calibri" panose="020F0502020204030204" pitchFamily="34" charset="0"/>
              </a:rPr>
              <a:t> and </a:t>
            </a:r>
            <a:r>
              <a:rPr lang="en-US" sz="1200" dirty="0" err="1">
                <a:solidFill>
                  <a:srgbClr val="B7B7B7"/>
                </a:solidFill>
                <a:latin typeface="Calibri" panose="020F0502020204030204" pitchFamily="34" charset="0"/>
                <a:cs typeface="Calibri" panose="020F0502020204030204" pitchFamily="34" charset="0"/>
              </a:rPr>
              <a:t>Leblang</a:t>
            </a:r>
            <a:r>
              <a:rPr lang="en-US" sz="1200" dirty="0">
                <a:solidFill>
                  <a:srgbClr val="B7B7B7"/>
                </a:solidFill>
                <a:latin typeface="Calibri" panose="020F0502020204030204" pitchFamily="34" charset="0"/>
                <a:cs typeface="Calibri" panose="020F0502020204030204" pitchFamily="34" charset="0"/>
              </a:rPr>
              <a:t> 2007; Levchenko 2007; Yu 2010)</a:t>
            </a:r>
          </a:p>
          <a:p>
            <a:pPr marL="457200" indent="-342900">
              <a:lnSpc>
                <a:spcPct val="150000"/>
              </a:lnSpc>
              <a:spcBef>
                <a:spcPts val="600"/>
              </a:spcBef>
              <a:buClr>
                <a:schemeClr val="dk1"/>
              </a:buClr>
              <a:buSzPts val="1800"/>
              <a:buFont typeface="Arial"/>
              <a:buChar char="●"/>
            </a:pPr>
            <a:r>
              <a:rPr lang="en-US" sz="1600" u="sng" dirty="0">
                <a:solidFill>
                  <a:schemeClr val="dk1"/>
                </a:solidFill>
                <a:latin typeface="Calibri" panose="020F0502020204030204" pitchFamily="34" charset="0"/>
                <a:cs typeface="Calibri" panose="020F0502020204030204" pitchFamily="34" charset="0"/>
              </a:rPr>
              <a:t>Institutionalism</a:t>
            </a:r>
            <a:r>
              <a:rPr lang="en-US" sz="1600" dirty="0">
                <a:solidFill>
                  <a:schemeClr val="dk1"/>
                </a:solidFill>
                <a:latin typeface="Calibri" panose="020F0502020204030204" pitchFamily="34" charset="0"/>
                <a:cs typeface="Calibri" panose="020F0502020204030204" pitchFamily="34" charset="0"/>
              </a:rPr>
              <a:t>: inclusiveness is better </a:t>
            </a:r>
          </a:p>
          <a:p>
            <a:pPr marL="114300">
              <a:lnSpc>
                <a:spcPct val="150000"/>
              </a:lnSpc>
              <a:buClr>
                <a:schemeClr val="dk1"/>
              </a:buClr>
              <a:buSzPts val="1800"/>
            </a:pPr>
            <a:r>
              <a:rPr lang="en-US" sz="1200" dirty="0">
                <a:solidFill>
                  <a:srgbClr val="B7B7B7"/>
                </a:solidFill>
                <a:latin typeface="Calibri" panose="020F0502020204030204" pitchFamily="34" charset="0"/>
                <a:cs typeface="Calibri" panose="020F0502020204030204" pitchFamily="34" charset="0"/>
              </a:rPr>
              <a:t>         (Acemoglu et al. 2001; Acemoglu et al. 2012; North 1990)</a:t>
            </a:r>
          </a:p>
          <a:p>
            <a:pPr marL="457200" indent="-342900">
              <a:spcBef>
                <a:spcPts val="600"/>
              </a:spcBef>
              <a:buClr>
                <a:schemeClr val="dk1"/>
              </a:buClr>
              <a:buSzPts val="1800"/>
              <a:buFont typeface="Arial"/>
              <a:buChar char="●"/>
            </a:pPr>
            <a:r>
              <a:rPr lang="en-US" sz="1600" u="sng" dirty="0">
                <a:solidFill>
                  <a:schemeClr val="dk1"/>
                </a:solidFill>
                <a:latin typeface="Calibri" panose="020F0502020204030204" pitchFamily="34" charset="0"/>
                <a:cs typeface="Calibri" panose="020F0502020204030204" pitchFamily="34" charset="0"/>
              </a:rPr>
              <a:t>“autocratic adv.”</a:t>
            </a:r>
            <a:r>
              <a:rPr lang="en-US" sz="1600" dirty="0">
                <a:solidFill>
                  <a:schemeClr val="dk1"/>
                </a:solidFill>
                <a:latin typeface="Calibri" panose="020F0502020204030204" pitchFamily="34" charset="0"/>
                <a:cs typeface="Calibri" panose="020F0502020204030204" pitchFamily="34" charset="0"/>
              </a:rPr>
              <a:t>: strong/benevolent leaders, Autocracy 2.0 </a:t>
            </a:r>
          </a:p>
          <a:p>
            <a:pPr marL="114300">
              <a:lnSpc>
                <a:spcPct val="150000"/>
              </a:lnSpc>
              <a:buClr>
                <a:schemeClr val="dk1"/>
              </a:buClr>
              <a:buSzPts val="1800"/>
            </a:pPr>
            <a:r>
              <a:rPr lang="en-US" sz="1200" dirty="0">
                <a:solidFill>
                  <a:srgbClr val="B7B7B7"/>
                </a:solidFill>
                <a:latin typeface="Calibri" panose="020F0502020204030204" pitchFamily="34" charset="0"/>
                <a:cs typeface="Calibri" panose="020F0502020204030204" pitchFamily="34" charset="0"/>
              </a:rPr>
              <a:t>         (Becker 2010; Easterly 2011; Yang 2024)</a:t>
            </a:r>
          </a:p>
          <a:p>
            <a:pPr marL="457200" lvl="0" indent="-342900">
              <a:lnSpc>
                <a:spcPct val="150000"/>
              </a:lnSpc>
              <a:spcBef>
                <a:spcPts val="600"/>
              </a:spcBef>
              <a:buClr>
                <a:schemeClr val="dk1"/>
              </a:buClr>
              <a:buSzPts val="1800"/>
              <a:buChar char="●"/>
            </a:pPr>
            <a:endParaRPr lang="en-US" sz="1200" dirty="0">
              <a:solidFill>
                <a:srgbClr val="B7B7B7"/>
              </a:solidFill>
              <a:latin typeface="Calibri" panose="020F0502020204030204" pitchFamily="34" charset="0"/>
              <a:cs typeface="Calibri" panose="020F0502020204030204" pitchFamily="34" charset="0"/>
            </a:endParaRPr>
          </a:p>
          <a:p>
            <a:pPr marL="114300">
              <a:lnSpc>
                <a:spcPct val="150000"/>
              </a:lnSpc>
              <a:buClr>
                <a:schemeClr val="dk1"/>
              </a:buClr>
              <a:buSzPts val="1800"/>
            </a:pPr>
            <a:endParaRPr lang="en-US" sz="1200" dirty="0">
              <a:solidFill>
                <a:srgbClr val="B7B7B7"/>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endParaRPr sz="1200" dirty="0">
              <a:solidFill>
                <a:srgbClr val="B7B7B7"/>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102" name="Google Shape;102;p17"/>
          <p:cNvSpPr txBox="1"/>
          <p:nvPr/>
        </p:nvSpPr>
        <p:spPr>
          <a:xfrm>
            <a:off x="5579600" y="2299003"/>
            <a:ext cx="3659290" cy="147729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Mostly use </a:t>
            </a:r>
            <a:r>
              <a:rPr lang="en-US" dirty="0">
                <a:solidFill>
                  <a:srgbClr val="C00000"/>
                </a:solidFill>
                <a:latin typeface="Calibri" panose="020F0502020204030204" pitchFamily="34" charset="0"/>
                <a:cs typeface="Calibri" panose="020F0502020204030204" pitchFamily="34" charset="0"/>
              </a:rPr>
              <a:t>pre-2000 data</a:t>
            </a:r>
            <a:endParaRPr dirty="0">
              <a:solidFill>
                <a:srgbClr val="C00000"/>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Primarily on </a:t>
            </a:r>
            <a:r>
              <a:rPr lang="en-US" dirty="0">
                <a:solidFill>
                  <a:srgbClr val="C00000"/>
                </a:solidFill>
                <a:latin typeface="Calibri" panose="020F0502020204030204" pitchFamily="34" charset="0"/>
                <a:cs typeface="Calibri" panose="020F0502020204030204" pitchFamily="34" charset="0"/>
              </a:rPr>
              <a:t>internal mechanisms</a:t>
            </a:r>
          </a:p>
          <a:p>
            <a:pPr marL="457200" lvl="0" indent="-317500" algn="l" rtl="0">
              <a:spcBef>
                <a:spcPts val="0"/>
              </a:spcBef>
              <a:spcAft>
                <a:spcPts val="0"/>
              </a:spcAft>
              <a:buClr>
                <a:schemeClr val="dk1"/>
              </a:buClr>
              <a:buSzPts val="1400"/>
              <a:buChar char="●"/>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Ignore post-90 </a:t>
            </a:r>
            <a:r>
              <a:rPr lang="en-US" dirty="0">
                <a:solidFill>
                  <a:srgbClr val="C00000"/>
                </a:solidFill>
                <a:latin typeface="Calibri" panose="020F0502020204030204" pitchFamily="34" charset="0"/>
                <a:cs typeface="Calibri" panose="020F0502020204030204" pitchFamily="34" charset="0"/>
              </a:rPr>
              <a:t>global transformation</a:t>
            </a:r>
          </a:p>
          <a:p>
            <a:pPr marL="457200" lvl="0" indent="-317500" algn="l" rtl="0">
              <a:spcBef>
                <a:spcPts val="0"/>
              </a:spcBef>
              <a:spcAft>
                <a:spcPts val="0"/>
              </a:spcAft>
              <a:buClr>
                <a:schemeClr val="dk1"/>
              </a:buClr>
              <a:buSzPts val="1400"/>
              <a:buChar char="●"/>
            </a:pPr>
            <a:endParaRPr lang="en-US" dirty="0">
              <a:solidFill>
                <a:srgbClr val="C00000"/>
              </a:solidFill>
              <a:latin typeface="Calibri" panose="020F0502020204030204" pitchFamily="34" charset="0"/>
              <a:cs typeface="Calibri" panose="020F0502020204030204" pitchFamily="34" charset="0"/>
            </a:endParaRPr>
          </a:p>
        </p:txBody>
      </p:sp>
      <p:pic>
        <p:nvPicPr>
          <p:cNvPr id="103" name="Google Shape;103;p17"/>
          <p:cNvPicPr preferRelativeResize="0"/>
          <p:nvPr/>
        </p:nvPicPr>
        <p:blipFill>
          <a:blip r:embed="rId3">
            <a:alphaModFix/>
          </a:blip>
          <a:stretch>
            <a:fillRect/>
          </a:stretch>
        </p:blipFill>
        <p:spPr>
          <a:xfrm>
            <a:off x="5263975" y="1701608"/>
            <a:ext cx="315625" cy="2495488"/>
          </a:xfrm>
          <a:prstGeom prst="rect">
            <a:avLst/>
          </a:prstGeom>
          <a:noFill/>
          <a:ln>
            <a:noFill/>
          </a:ln>
        </p:spPr>
      </p:pic>
    </p:spTree>
    <p:extLst>
      <p:ext uri="{BB962C8B-B14F-4D97-AF65-F5344CB8AC3E}">
        <p14:creationId xmlns:p14="http://schemas.microsoft.com/office/powerpoint/2010/main" val="30819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5937844" cy="523220"/>
          </a:xfrm>
          <a:prstGeom prst="rect">
            <a:avLst/>
          </a:prstGeom>
          <a:noFill/>
        </p:spPr>
        <p:txBody>
          <a:bodyPr wrap="none" rtlCol="0">
            <a:spAutoFit/>
          </a:bodyPr>
          <a:lstStyle/>
          <a:p>
            <a:r>
              <a:rPr lang="en-US" sz="2800" b="1" dirty="0">
                <a:solidFill>
                  <a:schemeClr val="bg1"/>
                </a:solidFill>
              </a:rPr>
              <a:t>Contextual Change: Globalization</a:t>
            </a:r>
          </a:p>
        </p:txBody>
      </p:sp>
      <p:sp>
        <p:nvSpPr>
          <p:cNvPr id="7" name="TextBox 6">
            <a:extLst>
              <a:ext uri="{FF2B5EF4-FFF2-40B4-BE49-F238E27FC236}">
                <a16:creationId xmlns:a16="http://schemas.microsoft.com/office/drawing/2014/main" id="{95ACC30A-02C1-2EF3-F46E-780F55970E42}"/>
              </a:ext>
            </a:extLst>
          </p:cNvPr>
          <p:cNvSpPr txBox="1"/>
          <p:nvPr/>
        </p:nvSpPr>
        <p:spPr>
          <a:xfrm>
            <a:off x="197763" y="1663809"/>
            <a:ext cx="8505969" cy="2677656"/>
          </a:xfrm>
          <a:prstGeom prst="rect">
            <a:avLst/>
          </a:prstGeom>
          <a:noFill/>
        </p:spPr>
        <p:txBody>
          <a:bodyPr wrap="square">
            <a:spAutoFit/>
          </a:bodyPr>
          <a:lstStyle/>
          <a:p>
            <a:r>
              <a:rPr lang="en-US" b="1" dirty="0"/>
              <a:t>Cold War period: </a:t>
            </a:r>
          </a:p>
          <a:p>
            <a:pPr marL="285750" indent="-285750">
              <a:buFont typeface="Arial" panose="020B0604020202020204" pitchFamily="34" charset="0"/>
              <a:buChar char="•"/>
            </a:pPr>
            <a:r>
              <a:rPr lang="en-US" dirty="0"/>
              <a:t>Constrained economic exchange, regional blocs</a:t>
            </a:r>
          </a:p>
          <a:p>
            <a:pPr marL="285750" indent="-285750">
              <a:buFont typeface="Arial" panose="020B0604020202020204" pitchFamily="34" charset="0"/>
              <a:buChar char="•"/>
            </a:pPr>
            <a:r>
              <a:rPr lang="en-US" dirty="0"/>
              <a:t>Most developing countries closed or state-led policies (e.g., ISI), “trade skepticism” </a:t>
            </a:r>
          </a:p>
          <a:p>
            <a:pPr marL="285750" indent="-285750">
              <a:buFont typeface="Arial" panose="020B0604020202020204" pitchFamily="34" charset="0"/>
              <a:buChar char="•"/>
            </a:pPr>
            <a:r>
              <a:rPr lang="en-US" dirty="0"/>
              <a:t>Stagnation or crisis in the 1980/90s (Sachs and Warner 1995)</a:t>
            </a:r>
          </a:p>
          <a:p>
            <a:endParaRPr lang="en-US" dirty="0"/>
          </a:p>
          <a:p>
            <a:endParaRPr lang="en-US" dirty="0"/>
          </a:p>
          <a:p>
            <a:r>
              <a:rPr lang="en-US" b="1" dirty="0"/>
              <a:t>Post-1990: </a:t>
            </a:r>
          </a:p>
          <a:p>
            <a:pPr marL="285750" indent="-285750">
              <a:buFont typeface="Arial" panose="020B0604020202020204" pitchFamily="34" charset="0"/>
              <a:buChar char="•"/>
            </a:pPr>
            <a:r>
              <a:rPr lang="en-US" dirty="0"/>
              <a:t>“Hyper-globalization”: trade, finance, global production network, …</a:t>
            </a:r>
          </a:p>
          <a:p>
            <a:pPr marL="285750" indent="-285750">
              <a:buFont typeface="Arial" panose="020B0604020202020204" pitchFamily="34" charset="0"/>
              <a:buChar char="•"/>
            </a:pPr>
            <a:r>
              <a:rPr lang="en-US" dirty="0"/>
              <a:t>Market-oriented and outward-looking reforms</a:t>
            </a:r>
          </a:p>
          <a:p>
            <a:pPr marL="285750" indent="-285750">
              <a:buFont typeface="Arial" panose="020B0604020202020204" pitchFamily="34" charset="0"/>
              <a:buChar char="•"/>
            </a:pPr>
            <a:r>
              <a:rPr lang="en-US" dirty="0"/>
              <a:t>Engagement by the West, which strengthened their credibility, reform progress, and access to markets, capital, technology, global production networks, and idea and policy diffusion (Arias et al. 2018; </a:t>
            </a:r>
            <a:r>
              <a:rPr lang="en-US" dirty="0" err="1"/>
              <a:t>Baccini</a:t>
            </a:r>
            <a:r>
              <a:rPr lang="en-US" dirty="0"/>
              <a:t> and </a:t>
            </a:r>
            <a:r>
              <a:rPr lang="en-US" dirty="0" err="1"/>
              <a:t>Urpelainen</a:t>
            </a:r>
            <a:r>
              <a:rPr lang="en-US" dirty="0"/>
              <a:t> 2015; Baldwin 2016; Hafner-Burton and Schneider 2019)</a:t>
            </a:r>
          </a:p>
        </p:txBody>
      </p:sp>
    </p:spTree>
    <p:extLst>
      <p:ext uri="{BB962C8B-B14F-4D97-AF65-F5344CB8AC3E}">
        <p14:creationId xmlns:p14="http://schemas.microsoft.com/office/powerpoint/2010/main" val="46642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8467"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2861681" cy="523220"/>
          </a:xfrm>
          <a:prstGeom prst="rect">
            <a:avLst/>
          </a:prstGeom>
          <a:noFill/>
        </p:spPr>
        <p:txBody>
          <a:bodyPr wrap="none" rtlCol="0">
            <a:spAutoFit/>
          </a:bodyPr>
          <a:lstStyle/>
          <a:p>
            <a:r>
              <a:rPr lang="en-US" sz="2800" b="1" dirty="0">
                <a:solidFill>
                  <a:schemeClr val="bg1"/>
                </a:solidFill>
              </a:rPr>
              <a:t>Example: Trade</a:t>
            </a:r>
          </a:p>
        </p:txBody>
      </p:sp>
      <p:pic>
        <p:nvPicPr>
          <p:cNvPr id="4" name="Picture 3">
            <a:extLst>
              <a:ext uri="{FF2B5EF4-FFF2-40B4-BE49-F238E27FC236}">
                <a16:creationId xmlns:a16="http://schemas.microsoft.com/office/drawing/2014/main" id="{A701B4A3-9C56-87F2-D197-B6CAF2616697}"/>
              </a:ext>
            </a:extLst>
          </p:cNvPr>
          <p:cNvPicPr>
            <a:picLocks noChangeAspect="1"/>
          </p:cNvPicPr>
          <p:nvPr/>
        </p:nvPicPr>
        <p:blipFill>
          <a:blip r:embed="rId2"/>
          <a:stretch>
            <a:fillRect/>
          </a:stretch>
        </p:blipFill>
        <p:spPr>
          <a:xfrm>
            <a:off x="-263215" y="1123829"/>
            <a:ext cx="4538632" cy="2430893"/>
          </a:xfrm>
          <a:prstGeom prst="rect">
            <a:avLst/>
          </a:prstGeom>
        </p:spPr>
      </p:pic>
      <p:pic>
        <p:nvPicPr>
          <p:cNvPr id="5" name="Picture 4">
            <a:extLst>
              <a:ext uri="{FF2B5EF4-FFF2-40B4-BE49-F238E27FC236}">
                <a16:creationId xmlns:a16="http://schemas.microsoft.com/office/drawing/2014/main" id="{8125FE33-DBBD-8685-922A-0783A39886B9}"/>
              </a:ext>
            </a:extLst>
          </p:cNvPr>
          <p:cNvPicPr>
            <a:picLocks noChangeAspect="1"/>
          </p:cNvPicPr>
          <p:nvPr/>
        </p:nvPicPr>
        <p:blipFill>
          <a:blip r:embed="rId3"/>
          <a:stretch>
            <a:fillRect/>
          </a:stretch>
        </p:blipFill>
        <p:spPr>
          <a:xfrm>
            <a:off x="4275417" y="2675050"/>
            <a:ext cx="4538632" cy="2136112"/>
          </a:xfrm>
          <a:prstGeom prst="rect">
            <a:avLst/>
          </a:prstGeom>
        </p:spPr>
      </p:pic>
    </p:spTree>
    <p:extLst>
      <p:ext uri="{BB962C8B-B14F-4D97-AF65-F5344CB8AC3E}">
        <p14:creationId xmlns:p14="http://schemas.microsoft.com/office/powerpoint/2010/main" val="195168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9" name="Google Shape;109;p1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Against the Backdrop: My Argument</a:t>
            </a:r>
            <a:endParaRPr sz="2400" b="1" i="0" u="none" strike="noStrike" cap="none" dirty="0">
              <a:solidFill>
                <a:schemeClr val="lt1"/>
              </a:solidFill>
            </a:endParaRPr>
          </a:p>
        </p:txBody>
      </p:sp>
      <p:sp>
        <p:nvSpPr>
          <p:cNvPr id="110" name="Google Shape;110;p18"/>
          <p:cNvSpPr/>
          <p:nvPr/>
        </p:nvSpPr>
        <p:spPr>
          <a:xfrm>
            <a:off x="201250" y="1601975"/>
            <a:ext cx="8773068" cy="12513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Char char="●"/>
            </a:pPr>
            <a:r>
              <a:rPr lang="en-US" sz="1800" dirty="0">
                <a:solidFill>
                  <a:schemeClr val="dk1"/>
                </a:solidFill>
                <a:latin typeface="Calibri" panose="020F0502020204030204" pitchFamily="34" charset="0"/>
                <a:cs typeface="Calibri" panose="020F0502020204030204" pitchFamily="34" charset="0"/>
              </a:rPr>
              <a:t>Autocratic Institutions:</a:t>
            </a:r>
            <a:endParaRPr sz="1800" dirty="0">
              <a:solidFill>
                <a:schemeClr val="dk1"/>
              </a:solidFill>
              <a:latin typeface="Calibri" panose="020F0502020204030204" pitchFamily="34" charset="0"/>
              <a:cs typeface="Calibri" panose="020F0502020204030204" pitchFamily="34" charset="0"/>
            </a:endParaRPr>
          </a:p>
          <a:p>
            <a:pPr marL="914400" marR="0" lvl="1" indent="-342900" algn="l" rtl="0">
              <a:lnSpc>
                <a:spcPct val="150000"/>
              </a:lnSpc>
              <a:spcBef>
                <a:spcPts val="1000"/>
              </a:spcBef>
              <a:spcAft>
                <a:spcPts val="0"/>
              </a:spcAft>
              <a:buClr>
                <a:schemeClr val="dk1"/>
              </a:buClr>
              <a:buSzPts val="1800"/>
              <a:buChar char="○"/>
            </a:pPr>
            <a:r>
              <a:rPr lang="en-US" sz="1600" i="1" dirty="0">
                <a:solidFill>
                  <a:schemeClr val="dk1"/>
                </a:solidFill>
                <a:latin typeface="Calibri" panose="020F0502020204030204" pitchFamily="34" charset="0"/>
                <a:cs typeface="Calibri" panose="020F0502020204030204" pitchFamily="34" charset="0"/>
              </a:rPr>
              <a:t>Weak</a:t>
            </a:r>
            <a:r>
              <a:rPr lang="en-US" sz="1600" dirty="0">
                <a:solidFill>
                  <a:schemeClr val="dk1"/>
                </a:solidFill>
                <a:latin typeface="Calibri" panose="020F0502020204030204" pitchFamily="34" charset="0"/>
                <a:cs typeface="Calibri" panose="020F0502020204030204" pitchFamily="34" charset="0"/>
              </a:rPr>
              <a:t> in generating </a:t>
            </a:r>
            <a:r>
              <a:rPr lang="en-US" sz="1600" dirty="0">
                <a:solidFill>
                  <a:srgbClr val="C00000"/>
                </a:solidFill>
                <a:latin typeface="Calibri" panose="020F0502020204030204" pitchFamily="34" charset="0"/>
                <a:cs typeface="Calibri" panose="020F0502020204030204" pitchFamily="34" charset="0"/>
              </a:rPr>
              <a:t>internal demand </a:t>
            </a:r>
            <a:r>
              <a:rPr lang="en-US" sz="1600" dirty="0">
                <a:solidFill>
                  <a:schemeClr val="dk1"/>
                </a:solidFill>
                <a:latin typeface="Calibri" panose="020F0502020204030204" pitchFamily="34" charset="0"/>
                <a:cs typeface="Calibri" panose="020F0502020204030204" pitchFamily="34" charset="0"/>
              </a:rPr>
              <a:t>due to non-inclusive political institutions</a:t>
            </a:r>
            <a:endParaRPr sz="1600" dirty="0">
              <a:solidFill>
                <a:schemeClr val="dk1"/>
              </a:solidFill>
              <a:latin typeface="Calibri" panose="020F0502020204030204" pitchFamily="34" charset="0"/>
              <a:cs typeface="Calibri" panose="020F0502020204030204" pitchFamily="34" charset="0"/>
            </a:endParaRPr>
          </a:p>
          <a:p>
            <a:pPr marL="914400" marR="0" lvl="1" indent="-342900" algn="l" rtl="0">
              <a:lnSpc>
                <a:spcPct val="150000"/>
              </a:lnSpc>
              <a:spcBef>
                <a:spcPts val="0"/>
              </a:spcBef>
              <a:spcAft>
                <a:spcPts val="0"/>
              </a:spcAft>
              <a:buClr>
                <a:schemeClr val="dk1"/>
              </a:buClr>
              <a:buSzPts val="1800"/>
              <a:buChar char="○"/>
            </a:pPr>
            <a:r>
              <a:rPr lang="en-US" sz="1600" i="1" dirty="0">
                <a:solidFill>
                  <a:schemeClr val="dk1"/>
                </a:solidFill>
                <a:latin typeface="Calibri" panose="020F0502020204030204" pitchFamily="34" charset="0"/>
                <a:cs typeface="Calibri" panose="020F0502020204030204" pitchFamily="34" charset="0"/>
              </a:rPr>
              <a:t>Strong</a:t>
            </a:r>
            <a:r>
              <a:rPr lang="en-US" sz="1600" dirty="0">
                <a:solidFill>
                  <a:schemeClr val="dk1"/>
                </a:solidFill>
                <a:latin typeface="Calibri" panose="020F0502020204030204" pitchFamily="34" charset="0"/>
                <a:cs typeface="Calibri" panose="020F0502020204030204" pitchFamily="34" charset="0"/>
              </a:rPr>
              <a:t> in competing for </a:t>
            </a:r>
            <a:r>
              <a:rPr lang="en-US" sz="1600" dirty="0">
                <a:solidFill>
                  <a:srgbClr val="C00000"/>
                </a:solidFill>
                <a:latin typeface="Calibri" panose="020F0502020204030204" pitchFamily="34" charset="0"/>
                <a:cs typeface="Calibri" panose="020F0502020204030204" pitchFamily="34" charset="0"/>
              </a:rPr>
              <a:t>external demand</a:t>
            </a:r>
            <a:r>
              <a:rPr lang="en-US" sz="1600" i="1" dirty="0">
                <a:solidFill>
                  <a:srgbClr val="C00000"/>
                </a:solidFill>
                <a:latin typeface="Calibri" panose="020F0502020204030204" pitchFamily="34" charset="0"/>
                <a:cs typeface="Calibri" panose="020F0502020204030204" pitchFamily="34" charset="0"/>
              </a:rPr>
              <a:t> </a:t>
            </a:r>
            <a:r>
              <a:rPr lang="en-US" sz="1600" dirty="0">
                <a:solidFill>
                  <a:schemeClr val="dk1"/>
                </a:solidFill>
                <a:latin typeface="Calibri" panose="020F0502020204030204" pitchFamily="34" charset="0"/>
                <a:cs typeface="Calibri" panose="020F0502020204030204" pitchFamily="34" charset="0"/>
              </a:rPr>
              <a:t>enabled by a </a:t>
            </a:r>
            <a:r>
              <a:rPr lang="en-US" sz="1600" dirty="0">
                <a:solidFill>
                  <a:srgbClr val="C00000"/>
                </a:solidFill>
                <a:latin typeface="Calibri" panose="020F0502020204030204" pitchFamily="34" charset="0"/>
                <a:cs typeface="Calibri" panose="020F0502020204030204" pitchFamily="34" charset="0"/>
              </a:rPr>
              <a:t>globalized</a:t>
            </a:r>
            <a:r>
              <a:rPr lang="en-US" sz="1600" dirty="0">
                <a:solidFill>
                  <a:schemeClr val="dk1"/>
                </a:solidFill>
                <a:latin typeface="Calibri" panose="020F0502020204030204" pitchFamily="34" charset="0"/>
                <a:cs typeface="Calibri" panose="020F0502020204030204" pitchFamily="34" charset="0"/>
              </a:rPr>
              <a:t> </a:t>
            </a:r>
            <a:r>
              <a:rPr lang="en-US" sz="1600" dirty="0">
                <a:solidFill>
                  <a:srgbClr val="C00000"/>
                </a:solidFill>
                <a:latin typeface="Calibri" panose="020F0502020204030204" pitchFamily="34" charset="0"/>
                <a:cs typeface="Calibri" panose="020F0502020204030204" pitchFamily="34" charset="0"/>
              </a:rPr>
              <a:t>economy</a:t>
            </a:r>
          </a:p>
          <a:p>
            <a:pPr marL="914400" lvl="1" indent="-342900">
              <a:lnSpc>
                <a:spcPct val="150000"/>
              </a:lnSpc>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A special form of  autocratic inst. –– “</a:t>
            </a:r>
            <a:r>
              <a:rPr lang="en-US" sz="1600" dirty="0">
                <a:solidFill>
                  <a:srgbClr val="C00000"/>
                </a:solidFill>
                <a:latin typeface="Calibri" panose="020F0502020204030204" pitchFamily="34" charset="0"/>
                <a:cs typeface="Calibri" panose="020F0502020204030204" pitchFamily="34" charset="0"/>
              </a:rPr>
              <a:t>engaged reformer</a:t>
            </a:r>
            <a:r>
              <a:rPr lang="en-US" sz="1600" dirty="0">
                <a:solidFill>
                  <a:schemeClr val="dk1"/>
                </a:solidFill>
                <a:latin typeface="Calibri" panose="020F0502020204030204" pitchFamily="34" charset="0"/>
                <a:cs typeface="Calibri" panose="020F0502020204030204" pitchFamily="34" charset="0"/>
              </a:rPr>
              <a:t>”: reformed and engaged by the global trade regime</a:t>
            </a:r>
            <a:endParaRPr sz="1600" dirty="0">
              <a:solidFill>
                <a:srgbClr val="C00000"/>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457200" lvl="2" indent="-342900">
              <a:buClr>
                <a:schemeClr val="dk1"/>
              </a:buClr>
              <a:buSzPts val="1800"/>
              <a:buChar char="●"/>
            </a:pPr>
            <a:endParaRPr sz="1600" dirty="0">
              <a:solidFill>
                <a:schemeClr val="dk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16" name="Google Shape;116;p1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“Engaged Reformers”: Face Validation</a:t>
            </a:r>
            <a:endParaRPr sz="2400" b="1" i="0" u="none" strike="noStrike" cap="none">
              <a:solidFill>
                <a:schemeClr val="lt1"/>
              </a:solidFill>
            </a:endParaRPr>
          </a:p>
        </p:txBody>
      </p:sp>
      <p:pic>
        <p:nvPicPr>
          <p:cNvPr id="2" name="Picture 1">
            <a:extLst>
              <a:ext uri="{FF2B5EF4-FFF2-40B4-BE49-F238E27FC236}">
                <a16:creationId xmlns:a16="http://schemas.microsoft.com/office/drawing/2014/main" id="{9925B353-7C93-5D83-D3F7-2724E5032EAB}"/>
              </a:ext>
            </a:extLst>
          </p:cNvPr>
          <p:cNvPicPr>
            <a:picLocks noChangeAspect="1"/>
          </p:cNvPicPr>
          <p:nvPr/>
        </p:nvPicPr>
        <p:blipFill>
          <a:blip r:embed="rId3"/>
          <a:stretch>
            <a:fillRect/>
          </a:stretch>
        </p:blipFill>
        <p:spPr>
          <a:xfrm>
            <a:off x="1587035" y="1061978"/>
            <a:ext cx="5288326" cy="40393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Transformation: Trade Integration</a:t>
            </a:r>
            <a:endParaRPr sz="1600" b="1" i="0" u="none" strike="noStrike" cap="none" dirty="0">
              <a:solidFill>
                <a:schemeClr val="lt1"/>
              </a:solidFill>
              <a:latin typeface="Arial"/>
              <a:ea typeface="Arial"/>
              <a:cs typeface="Arial"/>
              <a:sym typeface="Arial"/>
            </a:endParaRPr>
          </a:p>
        </p:txBody>
      </p:sp>
      <p:pic>
        <p:nvPicPr>
          <p:cNvPr id="173" name="Google Shape;173;p26"/>
          <p:cNvPicPr preferRelativeResize="0"/>
          <p:nvPr/>
        </p:nvPicPr>
        <p:blipFill>
          <a:blip r:embed="rId3">
            <a:alphaModFix/>
          </a:blip>
          <a:stretch>
            <a:fillRect/>
          </a:stretch>
        </p:blipFill>
        <p:spPr>
          <a:xfrm>
            <a:off x="152400" y="851807"/>
            <a:ext cx="4694729" cy="4120279"/>
          </a:xfrm>
          <a:prstGeom prst="rect">
            <a:avLst/>
          </a:prstGeom>
          <a:noFill/>
          <a:ln>
            <a:noFill/>
          </a:ln>
        </p:spPr>
      </p:pic>
      <p:sp>
        <p:nvSpPr>
          <p:cNvPr id="2" name="TextBox 1">
            <a:extLst>
              <a:ext uri="{FF2B5EF4-FFF2-40B4-BE49-F238E27FC236}">
                <a16:creationId xmlns:a16="http://schemas.microsoft.com/office/drawing/2014/main" id="{D740FD40-961A-2A65-E551-359F50982F3A}"/>
              </a:ext>
            </a:extLst>
          </p:cNvPr>
          <p:cNvSpPr txBox="1"/>
          <p:nvPr/>
        </p:nvSpPr>
        <p:spPr>
          <a:xfrm>
            <a:off x="5038344" y="1645920"/>
            <a:ext cx="4105656" cy="2069797"/>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Hyper-globalization</a:t>
            </a:r>
            <a:r>
              <a:rPr lang="zh-CN" altLang="en-US" dirty="0">
                <a:latin typeface="Calibri" panose="020F0502020204030204" pitchFamily="34" charset="0"/>
                <a:cs typeface="Calibri" panose="020F0502020204030204" pitchFamily="34" charset="0"/>
              </a:rPr>
              <a:t>”</a:t>
            </a:r>
            <a:r>
              <a:rPr lang="en-US" altLang="zh-CN" dirty="0">
                <a:latin typeface="Calibri" panose="020F0502020204030204" pitchFamily="34" charset="0"/>
                <a:cs typeface="Calibri" panose="020F0502020204030204" pitchFamily="34" charset="0"/>
              </a:rPr>
              <a:t> </a:t>
            </a:r>
            <a:r>
              <a:rPr lang="en-US" sz="1050" dirty="0">
                <a:solidFill>
                  <a:schemeClr val="tx2">
                    <a:lumMod val="75000"/>
                  </a:schemeClr>
                </a:solidFill>
                <a:latin typeface="Calibri" panose="020F0502020204030204" pitchFamily="34" charset="0"/>
                <a:cs typeface="Calibri" panose="020F0502020204030204" pitchFamily="34" charset="0"/>
              </a:rPr>
              <a:t>(Rodrik 2018)</a:t>
            </a:r>
          </a:p>
          <a:p>
            <a:pPr marL="285750" indent="-28575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WTO – “the most heralded commercial agreement in history” </a:t>
            </a:r>
            <a:r>
              <a:rPr lang="en-US" sz="1050" dirty="0">
                <a:solidFill>
                  <a:schemeClr val="tx2">
                    <a:lumMod val="75000"/>
                  </a:schemeClr>
                </a:solidFill>
                <a:latin typeface="Calibri" panose="020F0502020204030204" pitchFamily="34" charset="0"/>
                <a:cs typeface="Calibri" panose="020F0502020204030204" pitchFamily="34" charset="0"/>
              </a:rPr>
              <a:t>(Bagwell and </a:t>
            </a:r>
            <a:r>
              <a:rPr lang="en-US" sz="1050" dirty="0" err="1">
                <a:solidFill>
                  <a:schemeClr val="tx2">
                    <a:lumMod val="75000"/>
                  </a:schemeClr>
                </a:solidFill>
                <a:latin typeface="Calibri" panose="020F0502020204030204" pitchFamily="34" charset="0"/>
                <a:cs typeface="Calibri" panose="020F0502020204030204" pitchFamily="34" charset="0"/>
              </a:rPr>
              <a:t>Staiger</a:t>
            </a:r>
            <a:r>
              <a:rPr lang="en-US" sz="1050" dirty="0">
                <a:solidFill>
                  <a:schemeClr val="tx2">
                    <a:lumMod val="75000"/>
                  </a:schemeClr>
                </a:solidFill>
                <a:latin typeface="Calibri" panose="020F0502020204030204" pitchFamily="34" charset="0"/>
                <a:cs typeface="Calibri" panose="020F0502020204030204" pitchFamily="34" charset="0"/>
              </a:rPr>
              <a:t> 2002; Goldstein et al. 2007)</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Other: MFN/PTA, RTA</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IOs enhance credible commitments</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“by 2000, most post-communist countries reoriented trade to Western markets”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Aslund</a:t>
            </a:r>
            <a:r>
              <a:rPr lang="en-US" sz="1050" dirty="0">
                <a:solidFill>
                  <a:schemeClr val="tx2">
                    <a:lumMod val="75000"/>
                  </a:schemeClr>
                </a:solidFill>
                <a:latin typeface="Calibri" panose="020F0502020204030204" pitchFamily="34" charset="0"/>
                <a:cs typeface="Calibri" panose="020F0502020204030204" pitchFamily="34" charset="0"/>
              </a:rPr>
              <a:t> 2012)</a:t>
            </a:r>
            <a:endParaRPr lang="en-US" dirty="0">
              <a:solidFill>
                <a:schemeClr val="tx2">
                  <a:lumMod val="75000"/>
                </a:schemeClr>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53552</TotalTime>
  <Words>1899</Words>
  <Application>Microsoft Macintosh PowerPoint</Application>
  <PresentationFormat>On-screen Show (16:9)</PresentationFormat>
  <Paragraphs>180</Paragraphs>
  <Slides>34</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Yean, George</cp:lastModifiedBy>
  <cp:revision>82</cp:revision>
  <dcterms:modified xsi:type="dcterms:W3CDTF">2025-09-08T15:00:58Z</dcterms:modified>
</cp:coreProperties>
</file>